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9" r:id="rId3"/>
    <p:sldId id="274" r:id="rId4"/>
    <p:sldId id="289" r:id="rId5"/>
    <p:sldId id="275" r:id="rId6"/>
    <p:sldId id="272" r:id="rId7"/>
    <p:sldId id="279" r:id="rId8"/>
    <p:sldId id="280" r:id="rId9"/>
    <p:sldId id="281" r:id="rId10"/>
    <p:sldId id="288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EFF"/>
    <a:srgbClr val="F6F4FF"/>
    <a:srgbClr val="F9F8FF"/>
    <a:srgbClr val="CC00FF"/>
    <a:srgbClr val="FFFFFF"/>
    <a:srgbClr val="F3F1FC"/>
    <a:srgbClr val="F1EFFC"/>
    <a:srgbClr val="F0EFFD"/>
    <a:srgbClr val="F1EFFD"/>
    <a:srgbClr val="F1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2039EF-E99F-460A-BE02-1C912B4FAECD}" v="473" dt="2024-03-28T08:44:38.242"/>
    <p1510:client id="{AEC8DA00-E13A-487D-B9DC-D8A190EB398A}" v="4495" dt="2024-03-28T10:00:31.969"/>
    <p1510:client id="{B86D6E59-33A9-410E-BB19-C5FEF04598D7}" v="4300" dt="2024-03-28T11:45:06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498B2-0E56-4D98-8147-42FAD1AAE8CD}" type="datetimeFigureOut">
              <a:rPr lang="it-IT" smtClean="0"/>
              <a:t>07/11/2025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C733C-A9F5-4AF5-B548-BD2B90A13BC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10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16F7-9FAF-D5B6-EE47-B48AC4BE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0EE87-16E4-1E87-21D3-7CF225D38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Accenture Song">
            <a:extLst>
              <a:ext uri="{FF2B5EF4-FFF2-40B4-BE49-F238E27FC236}">
                <a16:creationId xmlns:a16="http://schemas.microsoft.com/office/drawing/2014/main" id="{2A4D9913-2E3B-2642-C50D-B6FA30D879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677" y="6385421"/>
            <a:ext cx="1281651" cy="214908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F7E1E7C-4585-A4CA-A7D2-87F2A9A1A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18EB889-FD64-79D4-B8BC-F0A20D552E9A}"/>
              </a:ext>
            </a:extLst>
          </p:cNvPr>
          <p:cNvSpPr txBox="1">
            <a:spLocks/>
          </p:cNvSpPr>
          <p:nvPr userDrawn="1"/>
        </p:nvSpPr>
        <p:spPr>
          <a:xfrm>
            <a:off x="7315200" y="6393716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>
                <a:latin typeface="Graphik" panose="020B0503030202060203" pitchFamily="34" charset="0"/>
              </a:rPr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737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8F36-85C3-2287-D2DB-D98A002D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A0537-70EA-920F-B619-EEA0B9B1D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FB5C4-64BD-A926-2439-E6EF1CC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204A-81C1-3274-957F-A25B743C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FC16-84E9-D915-248C-7D753CBF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1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A6DD9-E41A-2238-1BDD-9EC592BDE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D7037-183B-E5AB-19FB-EC3E8CA8C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084BD-F285-19C4-267D-C15848C7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1798-7F6D-C6BB-A509-4B47C1D1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CD2B5-FA5C-AB3D-EB46-9F54A7D4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0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BB5FD4-BBC1-AAB7-D086-288DD8BF2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519117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CAC921A-BB8B-F2A5-B0FC-73499C9E554F}"/>
              </a:ext>
            </a:extLst>
          </p:cNvPr>
          <p:cNvSpPr txBox="1">
            <a:spLocks/>
          </p:cNvSpPr>
          <p:nvPr userDrawn="1"/>
        </p:nvSpPr>
        <p:spPr>
          <a:xfrm>
            <a:off x="7315200" y="6520542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  <p:pic>
        <p:nvPicPr>
          <p:cNvPr id="9" name="Picture 3" descr="Accenture Song">
            <a:extLst>
              <a:ext uri="{FF2B5EF4-FFF2-40B4-BE49-F238E27FC236}">
                <a16:creationId xmlns:a16="http://schemas.microsoft.com/office/drawing/2014/main" id="{6C642766-B81F-97E7-684C-977DFCFE34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677" y="6512247"/>
            <a:ext cx="1281651" cy="214908"/>
          </a:xfrm>
          <a:prstGeom prst="rect">
            <a:avLst/>
          </a:prstGeom>
        </p:spPr>
      </p:pic>
      <p:pic>
        <p:nvPicPr>
          <p:cNvPr id="12" name="Graphic 4" descr="Close outline">
            <a:extLst>
              <a:ext uri="{FF2B5EF4-FFF2-40B4-BE49-F238E27FC236}">
                <a16:creationId xmlns:a16="http://schemas.microsoft.com/office/drawing/2014/main" id="{9325F4A0-F8BA-841C-34C5-F8198FE4F2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882" y="6544414"/>
            <a:ext cx="150574" cy="150574"/>
          </a:xfrm>
          <a:prstGeom prst="rect">
            <a:avLst/>
          </a:prstGeom>
        </p:spPr>
      </p:pic>
      <p:pic>
        <p:nvPicPr>
          <p:cNvPr id="13" name="Picture 2" descr="Philip Morris Logo, symbol, meaning, history, PNG, brand">
            <a:extLst>
              <a:ext uri="{FF2B5EF4-FFF2-40B4-BE49-F238E27FC236}">
                <a16:creationId xmlns:a16="http://schemas.microsoft.com/office/drawing/2014/main" id="{0D424424-31A7-768F-1194-60D7B9FF2D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18" b="27535"/>
          <a:stretch/>
        </p:blipFill>
        <p:spPr bwMode="auto">
          <a:xfrm>
            <a:off x="1953156" y="6489265"/>
            <a:ext cx="1016000" cy="2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0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1BD9-966E-2479-034E-FE1721C3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7FB2-D346-5955-CBB7-F65D0B06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D2D-71B8-9C26-4259-FA4AA774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E3044-EF0D-BDB7-B225-DA6BA889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8133-97C0-6EF8-9251-2C842F7A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7296" y="6427514"/>
            <a:ext cx="338959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5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DD0D-BC7E-929A-4CC8-13D24ADC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1D149-4C68-7FE6-746C-015A5619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14298-0028-4A9E-54D6-434DB8C6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A6B3A-D05B-51FD-13D8-956F641B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C683-2A6A-3002-FE31-6D72D01F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9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E509-C367-FFED-F150-419CB7E7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640FD-1B1B-17F1-32D4-1CC164F9A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AAA5F-01F1-FDDC-5FD8-E8D78A899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AA254-851B-0EF3-EF0A-C989E2A0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F1606-794A-760F-BF3F-5942C5BF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0103-A928-2342-B7FF-313C2910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829D-726C-302C-9906-FD547CAC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640CE-9C0F-6814-B5F7-F7448A730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6B83-9BF8-2F10-5A17-1858D508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4FFCF-5556-AB3E-0099-F60503C9E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12D6A-C4E8-B8A7-1173-4EAD6DB06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B8E70-D7FB-6D82-4323-27E26D6C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74444-7923-A203-9850-43A4D275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DECF7-4A39-F75E-443C-DC8211BB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3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932E-A3CB-62B7-994C-7C925E1A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2244D-2885-D956-3C60-B60CB506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04155-14A4-5A72-0CBA-67551C17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9E79-AB8B-E13A-3529-2083F063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D7B2-B3AD-F5E7-B461-7AB55102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B56B9-EF38-9492-0073-EEA05B8B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52C81-1485-690F-7CF0-7787E8EA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B20D-9E0B-2091-0093-F5866066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CDEA-3E40-5C26-AB74-4B15D8BF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25F99-017D-0665-0C7F-F36F113AB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ED5C7-49A2-A598-214E-A67953C5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AF6B6-1B39-4AC9-1D7C-C6E198E7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97BB9-218F-2ABB-1F64-6C8885B5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9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DD7C-1783-31B3-3E88-83E506045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CDF89-C602-BA97-FA3B-FFAF7D777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30F8D-ED3E-00D8-7FD3-3C7520F1D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5F99B-7B6E-3C7A-8D21-1A601C07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047420-BB0C-4168-969D-EBC55BEAAB8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06E69-8B12-0F94-7354-4EDED76E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3DA4E-9A96-D70E-452B-CD4821E1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97E186-DF3F-46CC-A4DE-A3B040800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1.xml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E6C34-F0DA-D676-9082-D52F3A3D7E5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1CCA20-48D8-08E2-2B45-A7EBD20D1982}"/>
              </a:ext>
            </a:extLst>
          </p:cNvPr>
          <p:cNvSpPr/>
          <p:nvPr userDrawn="1"/>
        </p:nvSpPr>
        <p:spPr>
          <a:xfrm>
            <a:off x="10624013" y="4887832"/>
            <a:ext cx="1218614" cy="1218614"/>
          </a:xfrm>
          <a:prstGeom prst="ellipse">
            <a:avLst/>
          </a:prstGeom>
          <a:gradFill flip="none" rotWithShape="1">
            <a:gsLst>
              <a:gs pos="26000">
                <a:schemeClr val="bg1">
                  <a:lumMod val="95000"/>
                  <a:alpha val="57000"/>
                </a:schemeClr>
              </a:gs>
              <a:gs pos="100000">
                <a:srgbClr val="745EFF">
                  <a:alpha val="1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A9390C-831E-1275-766F-A3A4970CB687}"/>
              </a:ext>
            </a:extLst>
          </p:cNvPr>
          <p:cNvSpPr/>
          <p:nvPr userDrawn="1"/>
        </p:nvSpPr>
        <p:spPr>
          <a:xfrm>
            <a:off x="4392440" y="1901370"/>
            <a:ext cx="1004851" cy="1004851"/>
          </a:xfrm>
          <a:prstGeom prst="ellipse">
            <a:avLst/>
          </a:prstGeom>
          <a:gradFill flip="none" rotWithShape="1">
            <a:gsLst>
              <a:gs pos="26000">
                <a:schemeClr val="bg1">
                  <a:lumMod val="95000"/>
                  <a:alpha val="57000"/>
                </a:schemeClr>
              </a:gs>
              <a:gs pos="100000">
                <a:srgbClr val="745EFF">
                  <a:alpha val="1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1828F-B9D8-00C4-6423-6163F230B8CC}"/>
              </a:ext>
            </a:extLst>
          </p:cNvPr>
          <p:cNvSpPr/>
          <p:nvPr userDrawn="1"/>
        </p:nvSpPr>
        <p:spPr>
          <a:xfrm>
            <a:off x="10346390" y="631081"/>
            <a:ext cx="1492249" cy="1492249"/>
          </a:xfrm>
          <a:prstGeom prst="ellipse">
            <a:avLst/>
          </a:prstGeom>
          <a:gradFill flip="none" rotWithShape="1">
            <a:gsLst>
              <a:gs pos="26000">
                <a:schemeClr val="bg1">
                  <a:lumMod val="95000"/>
                  <a:alpha val="57000"/>
                </a:schemeClr>
              </a:gs>
              <a:gs pos="100000">
                <a:srgbClr val="745EFF">
                  <a:alpha val="1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B3744-3C38-DBA2-70DD-2DBD21EB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3251-1B4C-D272-7EE1-8D8FCAC6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0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70BC6B2-4484-3A8E-EB6E-7ADBD6A56A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2021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0BC6B2-4484-3A8E-EB6E-7ADBD6A56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CA671-118F-2FBF-CDB5-B960EA513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519117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09B14D-C0C4-2E0D-B801-CFA14B0BAA3D}"/>
              </a:ext>
            </a:extLst>
          </p:cNvPr>
          <p:cNvSpPr txBox="1">
            <a:spLocks/>
          </p:cNvSpPr>
          <p:nvPr userDrawn="1"/>
        </p:nvSpPr>
        <p:spPr>
          <a:xfrm>
            <a:off x="7315200" y="6520542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  <p:pic>
        <p:nvPicPr>
          <p:cNvPr id="7" name="Picture 3" descr="Accenture Song">
            <a:extLst>
              <a:ext uri="{FF2B5EF4-FFF2-40B4-BE49-F238E27FC236}">
                <a16:creationId xmlns:a16="http://schemas.microsoft.com/office/drawing/2014/main" id="{7F938CE0-09FA-FD26-DE05-ECB6023CED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677" y="6512247"/>
            <a:ext cx="1281651" cy="214908"/>
          </a:xfrm>
          <a:prstGeom prst="rect">
            <a:avLst/>
          </a:prstGeom>
        </p:spPr>
      </p:pic>
      <p:pic>
        <p:nvPicPr>
          <p:cNvPr id="8" name="Graphic 4" descr="Close outline">
            <a:extLst>
              <a:ext uri="{FF2B5EF4-FFF2-40B4-BE49-F238E27FC236}">
                <a16:creationId xmlns:a16="http://schemas.microsoft.com/office/drawing/2014/main" id="{201B7393-54CA-06D0-FBE7-7302370404B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8882" y="6544414"/>
            <a:ext cx="150574" cy="150574"/>
          </a:xfrm>
          <a:prstGeom prst="rect">
            <a:avLst/>
          </a:prstGeom>
        </p:spPr>
      </p:pic>
      <p:pic>
        <p:nvPicPr>
          <p:cNvPr id="10" name="Picture 2" descr="Philip Morris Logo, symbol, meaning, history, PNG, brand">
            <a:extLst>
              <a:ext uri="{FF2B5EF4-FFF2-40B4-BE49-F238E27FC236}">
                <a16:creationId xmlns:a16="http://schemas.microsoft.com/office/drawing/2014/main" id="{EA190D9B-380A-E745-A339-BC9C8311385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8" b="27535"/>
          <a:stretch/>
        </p:blipFill>
        <p:spPr bwMode="auto">
          <a:xfrm>
            <a:off x="1953156" y="6489265"/>
            <a:ext cx="1016000" cy="2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3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7.wdp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0D08F-839E-0324-182B-D69EE3DD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A24B0A2-CCC7-27CB-E104-48831240C07F}"/>
              </a:ext>
            </a:extLst>
          </p:cNvPr>
          <p:cNvSpPr/>
          <p:nvPr/>
        </p:nvSpPr>
        <p:spPr>
          <a:xfrm>
            <a:off x="2162263" y="1761948"/>
            <a:ext cx="7867474" cy="1876574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A3ACA0B-EE78-743D-3A13-98A0ACC409AC}"/>
              </a:ext>
            </a:extLst>
          </p:cNvPr>
          <p:cNvSpPr txBox="1">
            <a:spLocks/>
          </p:cNvSpPr>
          <p:nvPr/>
        </p:nvSpPr>
        <p:spPr>
          <a:xfrm>
            <a:off x="2622722" y="2099405"/>
            <a:ext cx="514605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-150" normalizeH="0" baseline="0" noProof="0">
                <a:ln>
                  <a:noFill/>
                </a:ln>
                <a:gradFill>
                  <a:gsLst>
                    <a:gs pos="0">
                      <a:srgbClr val="CC00FF"/>
                    </a:gs>
                    <a:gs pos="69000">
                      <a:srgbClr val="745EFF"/>
                    </a:gs>
                  </a:gsLst>
                  <a:lin ang="0" scaled="0"/>
                </a:gradFill>
                <a:effectLst/>
                <a:uLnTx/>
                <a:uFillTx/>
                <a:latin typeface="Graphik" panose="020B0503030202060203" pitchFamily="34" charset="77"/>
                <a:ea typeface="+mj-ea"/>
                <a:cs typeface="+mj-cs"/>
              </a:rPr>
              <a:t>THEMIS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1E27FD-1FA3-C3C2-6C63-FAA5CE0DECE6}"/>
              </a:ext>
            </a:extLst>
          </p:cNvPr>
          <p:cNvGrpSpPr/>
          <p:nvPr/>
        </p:nvGrpSpPr>
        <p:grpSpPr>
          <a:xfrm>
            <a:off x="2105935" y="3766457"/>
            <a:ext cx="7980130" cy="511167"/>
            <a:chOff x="2497567" y="4531539"/>
            <a:chExt cx="7703684" cy="511167"/>
          </a:xfrm>
        </p:grpSpPr>
        <p:sp>
          <p:nvSpPr>
            <p:cNvPr id="41" name="Subtitle 5">
              <a:extLst>
                <a:ext uri="{FF2B5EF4-FFF2-40B4-BE49-F238E27FC236}">
                  <a16:creationId xmlns:a16="http://schemas.microsoft.com/office/drawing/2014/main" id="{883162B0-F793-70C2-C912-CA6E7AAAC03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4180115" y="4572072"/>
              <a:ext cx="6021136" cy="4706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2286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2286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Graphik" panose="020B0503030202060203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2286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2286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2286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113" indent="0" algn="l" defTabSz="2286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None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2286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0" indent="0" algn="l" defTabSz="2286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None/>
                <a:defRPr sz="1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2286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604020202020204" pitchFamily="34" charset="0"/>
                <a:buNone/>
                <a:defRPr sz="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851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 panose="020B0503030202060203" pitchFamily="34" charset="0"/>
                </a:rPr>
                <a:t>answer to streamline client’s </a:t>
              </a:r>
              <a:r>
                <a:rPr lang="en-US" sz="2600">
                  <a:latin typeface="Graphik" panose="020B0503030202060203" pitchFamily="34" charset="0"/>
                </a:rPr>
                <a:t>p</a:t>
              </a:r>
              <a:r>
                <a:rPr kumimoji="0" lang="en-US" sz="2600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Graphik" panose="020B0503030202060203" pitchFamily="34" charset="0"/>
                </a:rPr>
                <a:t>ortfolio</a:t>
              </a:r>
              <a:endParaRPr kumimoji="0" lang="en-US" sz="2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pic>
          <p:nvPicPr>
            <p:cNvPr id="42" name="Picture 41" descr="Accenture Song">
              <a:extLst>
                <a:ext uri="{FF2B5EF4-FFF2-40B4-BE49-F238E27FC236}">
                  <a16:creationId xmlns:a16="http://schemas.microsoft.com/office/drawing/2014/main" id="{24C78374-7C84-9D41-4439-409F72869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" r="32842" b="-5394"/>
            <a:stretch/>
          </p:blipFill>
          <p:spPr>
            <a:xfrm>
              <a:off x="2497567" y="4531539"/>
              <a:ext cx="1704319" cy="470634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BD95BA3-F52A-88C3-9FA6-1F9F916FAC6D}"/>
              </a:ext>
            </a:extLst>
          </p:cNvPr>
          <p:cNvSpPr/>
          <p:nvPr/>
        </p:nvSpPr>
        <p:spPr>
          <a:xfrm>
            <a:off x="333829" y="6291943"/>
            <a:ext cx="1422400" cy="37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F2C1A7-B111-8237-F577-02404012A16D}"/>
              </a:ext>
            </a:extLst>
          </p:cNvPr>
          <p:cNvSpPr/>
          <p:nvPr/>
        </p:nvSpPr>
        <p:spPr>
          <a:xfrm>
            <a:off x="8969828" y="6291943"/>
            <a:ext cx="2561771" cy="377371"/>
          </a:xfrm>
          <a:prstGeom prst="rect">
            <a:avLst/>
          </a:prstGeom>
          <a:gradFill>
            <a:gsLst>
              <a:gs pos="0">
                <a:srgbClr val="F6F5FB"/>
              </a:gs>
              <a:gs pos="100000">
                <a:srgbClr val="F0EE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5C2790-0210-5E28-0D13-A6B85D8E2DB9}"/>
              </a:ext>
            </a:extLst>
          </p:cNvPr>
          <p:cNvCxnSpPr>
            <a:cxnSpLocks/>
          </p:cNvCxnSpPr>
          <p:nvPr/>
        </p:nvCxnSpPr>
        <p:spPr>
          <a:xfrm>
            <a:off x="2622722" y="2016411"/>
            <a:ext cx="0" cy="148045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DFC2FA3-D97A-14E8-A0BB-ADAB2D4711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274628" y="2518418"/>
            <a:ext cx="405137" cy="405137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5EE2E3E-5726-991F-BD7F-6C066BB33DAB}"/>
              </a:ext>
            </a:extLst>
          </p:cNvPr>
          <p:cNvSpPr/>
          <p:nvPr/>
        </p:nvSpPr>
        <p:spPr>
          <a:xfrm>
            <a:off x="2771130" y="5491716"/>
            <a:ext cx="6649740" cy="1366284"/>
          </a:xfrm>
          <a:prstGeom prst="round2SameRect">
            <a:avLst>
              <a:gd name="adj1" fmla="val 8933"/>
              <a:gd name="adj2" fmla="val 0"/>
            </a:avLst>
          </a:prstGeom>
          <a:solidFill>
            <a:srgbClr val="745EFF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2634C-5B7B-A236-440B-D6764FB5AD10}"/>
              </a:ext>
            </a:extLst>
          </p:cNvPr>
          <p:cNvSpPr txBox="1"/>
          <p:nvPr/>
        </p:nvSpPr>
        <p:spPr>
          <a:xfrm>
            <a:off x="3236221" y="5844227"/>
            <a:ext cx="1002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sz="16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[ˈθ</a:t>
            </a:r>
            <a:r>
              <a:rPr lang="en-GB" sz="1600" b="0" i="0" err="1">
                <a:solidFill>
                  <a:schemeClr val="bg1"/>
                </a:solidFill>
                <a:effectLst/>
                <a:latin typeface="Graphik" panose="020B0503030202060203" pitchFamily="34" charset="0"/>
              </a:rPr>
              <a:t>ɛmɪs</a:t>
            </a:r>
            <a:r>
              <a:rPr lang="en-GB" sz="1600" b="0" i="0">
                <a:solidFill>
                  <a:schemeClr val="bg1"/>
                </a:solidFill>
                <a:effectLst/>
                <a:latin typeface="Graphik" panose="020B0503030202060203" pitchFamily="34" charset="0"/>
              </a:rPr>
              <a:t>]</a:t>
            </a:r>
            <a:endParaRPr lang="en-GB" sz="1600">
              <a:solidFill>
                <a:schemeClr val="bg1"/>
              </a:solidFill>
              <a:latin typeface="Graphik" panose="020B050303020206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85443-CA02-8B4D-77D2-B412A921B2A8}"/>
              </a:ext>
            </a:extLst>
          </p:cNvPr>
          <p:cNvSpPr txBox="1"/>
          <p:nvPr/>
        </p:nvSpPr>
        <p:spPr>
          <a:xfrm>
            <a:off x="2977398" y="6182781"/>
            <a:ext cx="623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1">
                <a:solidFill>
                  <a:schemeClr val="bg1"/>
                </a:solidFill>
                <a:effectLst/>
                <a:latin typeface="Graphik" panose="020B0503030202060203" pitchFamily="34" charset="0"/>
              </a:rPr>
              <a:t>Themis: The Greek Titan Goddess of Divine Law and Order</a:t>
            </a:r>
          </a:p>
        </p:txBody>
      </p:sp>
    </p:spTree>
    <p:extLst>
      <p:ext uri="{BB962C8B-B14F-4D97-AF65-F5344CB8AC3E}">
        <p14:creationId xmlns:p14="http://schemas.microsoft.com/office/powerpoint/2010/main" val="424048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CA1D1-82A6-11AD-85A7-342BC53E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79657FCD-58DB-A030-9E65-5D87112DF8DC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Budget &amp; team for the </a:t>
            </a:r>
            <a:r>
              <a:rPr lang="it-IT" sz="2800">
                <a:solidFill>
                  <a:srgbClr val="000000"/>
                </a:solidFill>
                <a:latin typeface="Graphik" panose="020B0503030202060203" pitchFamily="34" charset="0"/>
                <a:ea typeface="Roboto Light"/>
                <a:sym typeface="Oswald"/>
              </a:rPr>
              <a:t>project set up</a:t>
            </a:r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Roboto Light"/>
              <a:sym typeface="Oswal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12118-ACD3-A275-52A2-52A54BFDAD59}"/>
              </a:ext>
            </a:extLst>
          </p:cNvPr>
          <p:cNvSpPr/>
          <p:nvPr/>
        </p:nvSpPr>
        <p:spPr>
          <a:xfrm>
            <a:off x="614464" y="1481440"/>
            <a:ext cx="3841509" cy="4743936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DF53B-307B-D402-5D0F-BABF0DDDFB6B}"/>
              </a:ext>
            </a:extLst>
          </p:cNvPr>
          <p:cNvSpPr/>
          <p:nvPr/>
        </p:nvSpPr>
        <p:spPr>
          <a:xfrm>
            <a:off x="958624" y="1787543"/>
            <a:ext cx="3277214" cy="24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>
                <a:solidFill>
                  <a:srgbClr val="745EFF"/>
                </a:solidFill>
                <a:latin typeface="Graphik Semibold" panose="020B0703030202060203" pitchFamily="34" charset="0"/>
              </a:rPr>
              <a:t>Team composition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9F444A-D2A6-D762-B4BB-A3CD4262C431}"/>
              </a:ext>
            </a:extLst>
          </p:cNvPr>
          <p:cNvGrpSpPr/>
          <p:nvPr/>
        </p:nvGrpSpPr>
        <p:grpSpPr>
          <a:xfrm>
            <a:off x="2430051" y="2290133"/>
            <a:ext cx="1715767" cy="816717"/>
            <a:chOff x="2430051" y="2440994"/>
            <a:chExt cx="1715767" cy="8167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6F404-1BE0-EA77-D8F8-B45013784ECD}"/>
                </a:ext>
              </a:extLst>
            </p:cNvPr>
            <p:cNvSpPr txBox="1"/>
            <p:nvPr/>
          </p:nvSpPr>
          <p:spPr>
            <a:xfrm>
              <a:off x="2430051" y="2734491"/>
              <a:ext cx="1715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Venture Building Manager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B6F42-E322-A011-F0C0-DB699E3AB388}"/>
                </a:ext>
              </a:extLst>
            </p:cNvPr>
            <p:cNvSpPr txBox="1"/>
            <p:nvPr/>
          </p:nvSpPr>
          <p:spPr>
            <a:xfrm>
              <a:off x="2430051" y="2440994"/>
              <a:ext cx="15247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Luca Badessi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384622-3BD8-150C-4CC1-640FC5FF8E40}"/>
              </a:ext>
            </a:extLst>
          </p:cNvPr>
          <p:cNvGrpSpPr/>
          <p:nvPr/>
        </p:nvGrpSpPr>
        <p:grpSpPr>
          <a:xfrm>
            <a:off x="2430051" y="3663048"/>
            <a:ext cx="1715767" cy="843298"/>
            <a:chOff x="2430051" y="3807278"/>
            <a:chExt cx="1715767" cy="8432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78C91-54A6-179A-BA2C-6A2366CE6F77}"/>
                </a:ext>
              </a:extLst>
            </p:cNvPr>
            <p:cNvSpPr txBox="1"/>
            <p:nvPr/>
          </p:nvSpPr>
          <p:spPr>
            <a:xfrm>
              <a:off x="2430051" y="4127356"/>
              <a:ext cx="1715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Venture Building Consultant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EC75E4-27DF-81BE-4260-93E89EF470E1}"/>
                </a:ext>
              </a:extLst>
            </p:cNvPr>
            <p:cNvSpPr txBox="1"/>
            <p:nvPr/>
          </p:nvSpPr>
          <p:spPr>
            <a:xfrm>
              <a:off x="2430051" y="3807278"/>
              <a:ext cx="15247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sz="1400" b="1">
                  <a:solidFill>
                    <a:prstClr val="black"/>
                  </a:solidFill>
                  <a:latin typeface="Graphik" panose="020B0503030202060203" pitchFamily="34" charset="0"/>
                </a:rPr>
                <a:t>Sofia Motta</a:t>
              </a:r>
              <a:endParaRPr kumimoji="0" lang="it-IT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78759E-BF58-5E07-6755-DF5BE257B9A6}"/>
              </a:ext>
            </a:extLst>
          </p:cNvPr>
          <p:cNvGrpSpPr/>
          <p:nvPr/>
        </p:nvGrpSpPr>
        <p:grpSpPr>
          <a:xfrm>
            <a:off x="2430051" y="5046656"/>
            <a:ext cx="1715767" cy="848492"/>
            <a:chOff x="2430051" y="5051288"/>
            <a:chExt cx="1524771" cy="8484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8335D8-5C1F-5C2E-BA80-D3EAA369D9CE}"/>
                </a:ext>
              </a:extLst>
            </p:cNvPr>
            <p:cNvSpPr txBox="1"/>
            <p:nvPr/>
          </p:nvSpPr>
          <p:spPr>
            <a:xfrm>
              <a:off x="2430051" y="5376560"/>
              <a:ext cx="15247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Venture Building </a:t>
              </a:r>
              <a:r>
                <a:rPr kumimoji="0" lang="it-IT" sz="1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Intern</a:t>
              </a:r>
              <a:endParaRPr kumimoji="0" lang="it-IT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0DF3FA-D88F-6948-2C58-DE81ED5A6987}"/>
                </a:ext>
              </a:extLst>
            </p:cNvPr>
            <p:cNvSpPr txBox="1"/>
            <p:nvPr/>
          </p:nvSpPr>
          <p:spPr>
            <a:xfrm>
              <a:off x="2430051" y="5051288"/>
              <a:ext cx="15247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Alice Sozzi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2FEE9F-D0E9-EA92-BA84-BA2F9E67AEEE}"/>
              </a:ext>
            </a:extLst>
          </p:cNvPr>
          <p:cNvSpPr/>
          <p:nvPr/>
        </p:nvSpPr>
        <p:spPr>
          <a:xfrm>
            <a:off x="5589569" y="1481440"/>
            <a:ext cx="3841509" cy="4743936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9E678C-5B6B-FF32-2C01-DD8F29BD93C2}"/>
              </a:ext>
            </a:extLst>
          </p:cNvPr>
          <p:cNvSpPr/>
          <p:nvPr/>
        </p:nvSpPr>
        <p:spPr>
          <a:xfrm>
            <a:off x="5933729" y="1787543"/>
            <a:ext cx="3277214" cy="24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>
                <a:solidFill>
                  <a:srgbClr val="745EFF"/>
                </a:solidFill>
                <a:latin typeface="Graphik Semibold" panose="020B0703030202060203" pitchFamily="34" charset="0"/>
              </a:rPr>
              <a:t>Estimated Budget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2C8404-8A56-683A-B1D8-327BE3A11815}"/>
              </a:ext>
            </a:extLst>
          </p:cNvPr>
          <p:cNvSpPr/>
          <p:nvPr/>
        </p:nvSpPr>
        <p:spPr>
          <a:xfrm>
            <a:off x="5933729" y="2153518"/>
            <a:ext cx="3277214" cy="489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>
                <a:solidFill>
                  <a:schemeClr val="tx1"/>
                </a:solidFill>
                <a:latin typeface="Graphik" panose="020B0503030202060203" pitchFamily="34" charset="0"/>
              </a:rPr>
              <a:t>1</a:t>
            </a:r>
            <a:r>
              <a:rPr lang="en-US" sz="2400">
                <a:solidFill>
                  <a:schemeClr val="tx1"/>
                </a:solidFill>
                <a:latin typeface="Graphik" panose="020B0503030202060203" pitchFamily="34" charset="0"/>
              </a:rPr>
              <a:t>0.000€</a:t>
            </a: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4D558CE1-AF95-F0DE-B188-942E0A54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57DA129-336A-3BF3-D9F3-D51EAE2BF741}"/>
              </a:ext>
            </a:extLst>
          </p:cNvPr>
          <p:cNvSpPr/>
          <p:nvPr/>
        </p:nvSpPr>
        <p:spPr>
          <a:xfrm>
            <a:off x="5369442" y="3199749"/>
            <a:ext cx="5762846" cy="2728876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8969A2-2569-1A8E-CE7B-DA8A954F1DB0}"/>
              </a:ext>
            </a:extLst>
          </p:cNvPr>
          <p:cNvSpPr/>
          <p:nvPr/>
        </p:nvSpPr>
        <p:spPr>
          <a:xfrm>
            <a:off x="5933729" y="3536599"/>
            <a:ext cx="3277214" cy="24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>
                <a:solidFill>
                  <a:srgbClr val="745EFF"/>
                </a:solidFill>
                <a:latin typeface="Graphik Semibold" panose="020B0703030202060203" pitchFamily="34" charset="0"/>
              </a:rPr>
              <a:t>Deliverables [TBC]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D3904F-3A39-3D85-3D78-DCC693EDE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4005" r="484" b="23519"/>
          <a:stretch/>
        </p:blipFill>
        <p:spPr bwMode="auto">
          <a:xfrm>
            <a:off x="958624" y="3472697"/>
            <a:ext cx="1224000" cy="1224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CD103D-1C3A-9EC9-1391-C4CA22F552CD}"/>
              </a:ext>
            </a:extLst>
          </p:cNvPr>
          <p:cNvSpPr/>
          <p:nvPr/>
        </p:nvSpPr>
        <p:spPr>
          <a:xfrm>
            <a:off x="5944615" y="3863664"/>
            <a:ext cx="4930214" cy="1864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err="1">
                <a:solidFill>
                  <a:schemeClr val="tx1"/>
                </a:solidFill>
                <a:latin typeface="Graphik" panose="020B0503030202060203" pitchFamily="34" charset="0"/>
              </a:rPr>
              <a:t>Identification</a:t>
            </a:r>
            <a:r>
              <a:rPr lang="it-IT" sz="1500">
                <a:solidFill>
                  <a:schemeClr val="tx1"/>
                </a:solidFill>
                <a:latin typeface="Graphik" panose="020B0503030202060203" pitchFamily="34" charset="0"/>
              </a:rPr>
              <a:t> of the </a:t>
            </a:r>
            <a:r>
              <a:rPr lang="it-IT" sz="1500" err="1">
                <a:solidFill>
                  <a:schemeClr val="tx1"/>
                </a:solidFill>
                <a:latin typeface="Graphik" panose="020B0503030202060203" pitchFamily="34" charset="0"/>
              </a:rPr>
              <a:t>development</a:t>
            </a:r>
            <a:r>
              <a:rPr lang="it-IT" sz="1500">
                <a:solidFill>
                  <a:schemeClr val="tx1"/>
                </a:solidFill>
                <a:latin typeface="Graphik" panose="020B0503030202060203" pitchFamily="34" charset="0"/>
              </a:rPr>
              <a:t> team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err="1">
                <a:solidFill>
                  <a:schemeClr val="tx1"/>
                </a:solidFill>
                <a:latin typeface="Graphik" panose="020B0503030202060203" pitchFamily="34" charset="0"/>
              </a:rPr>
              <a:t>Estimation</a:t>
            </a:r>
            <a:r>
              <a:rPr lang="it-IT" sz="1500">
                <a:solidFill>
                  <a:schemeClr val="tx1"/>
                </a:solidFill>
                <a:latin typeface="Graphik" panose="020B0503030202060203" pitchFamily="34" charset="0"/>
              </a:rPr>
              <a:t> of the </a:t>
            </a:r>
            <a:r>
              <a:rPr lang="it-IT" sz="1500" err="1">
                <a:solidFill>
                  <a:schemeClr val="tx1"/>
                </a:solidFill>
                <a:latin typeface="Graphik" panose="020B0503030202060203" pitchFamily="34" charset="0"/>
              </a:rPr>
              <a:t>development</a:t>
            </a:r>
            <a:r>
              <a:rPr lang="it-IT" sz="1500">
                <a:solidFill>
                  <a:schemeClr val="tx1"/>
                </a:solidFill>
                <a:latin typeface="Graphik" panose="020B0503030202060203" pitchFamily="34" charset="0"/>
              </a:rPr>
              <a:t> costs</a:t>
            </a:r>
            <a:endParaRPr lang="en-US" sz="1500">
              <a:solidFill>
                <a:schemeClr val="tx1"/>
              </a:solidFill>
              <a:latin typeface="Graphik" panose="020B0503030202060203" pitchFamily="34" charset="0"/>
            </a:endParaRP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>
                <a:solidFill>
                  <a:schemeClr val="tx1"/>
                </a:solidFill>
                <a:latin typeface="Graphik" panose="020B0503030202060203" pitchFamily="34" charset="0"/>
              </a:rPr>
              <a:t>In-depth project roadmap  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>
                <a:solidFill>
                  <a:schemeClr val="tx1"/>
                </a:solidFill>
                <a:latin typeface="Graphik" panose="020B0503030202060203" pitchFamily="34" charset="0"/>
              </a:rPr>
              <a:t>High-level user journey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>
                <a:solidFill>
                  <a:schemeClr val="tx1"/>
                </a:solidFill>
                <a:latin typeface="Graphik" panose="020B0503030202060203" pitchFamily="34" charset="0"/>
              </a:rPr>
              <a:t>Return on investment</a:t>
            </a:r>
          </a:p>
          <a:p>
            <a:pPr marL="285750" marR="0" lvl="0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>
                <a:solidFill>
                  <a:schemeClr val="tx1"/>
                </a:solidFill>
                <a:latin typeface="Graphik" panose="020B0503030202060203" pitchFamily="34" charset="0"/>
              </a:rPr>
              <a:t>High-level P&amp;L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58EA8-E224-75FC-4B29-B79D5CE8C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624" y="2086491"/>
            <a:ext cx="1224000" cy="12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with long brown hair&#10;&#10;Description automatically generated">
            <a:extLst>
              <a:ext uri="{FF2B5EF4-FFF2-40B4-BE49-F238E27FC236}">
                <a16:creationId xmlns:a16="http://schemas.microsoft.com/office/drawing/2014/main" id="{3CE5C38A-4B78-169E-EF20-BA010B7405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11184"/>
          <a:stretch/>
        </p:blipFill>
        <p:spPr>
          <a:xfrm>
            <a:off x="958624" y="4858902"/>
            <a:ext cx="1224000" cy="12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51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8A186-6E73-F5C6-AA14-DAC8039D6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4D93372-3471-3493-FFE8-497C1E54E3EC}"/>
              </a:ext>
            </a:extLst>
          </p:cNvPr>
          <p:cNvSpPr/>
          <p:nvPr/>
        </p:nvSpPr>
        <p:spPr>
          <a:xfrm>
            <a:off x="8969828" y="6291943"/>
            <a:ext cx="2561771" cy="377371"/>
          </a:xfrm>
          <a:prstGeom prst="rect">
            <a:avLst/>
          </a:prstGeom>
          <a:gradFill>
            <a:gsLst>
              <a:gs pos="0">
                <a:srgbClr val="F6F5FB"/>
              </a:gs>
              <a:gs pos="100000">
                <a:srgbClr val="F0EEF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0FA24-6874-C995-B768-39A5CF8BF7F1}"/>
              </a:ext>
            </a:extLst>
          </p:cNvPr>
          <p:cNvGrpSpPr/>
          <p:nvPr/>
        </p:nvGrpSpPr>
        <p:grpSpPr>
          <a:xfrm>
            <a:off x="1799589" y="2490713"/>
            <a:ext cx="8592823" cy="1876574"/>
            <a:chOff x="1436913" y="1987994"/>
            <a:chExt cx="8592823" cy="187657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51436E7-937F-3593-7C85-B3B2EC89E131}"/>
                </a:ext>
              </a:extLst>
            </p:cNvPr>
            <p:cNvSpPr/>
            <p:nvPr/>
          </p:nvSpPr>
          <p:spPr>
            <a:xfrm>
              <a:off x="1436913" y="1987994"/>
              <a:ext cx="8592823" cy="1876574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46E37AA9-5F9E-FA19-354D-A582FA105A2F}"/>
                </a:ext>
              </a:extLst>
            </p:cNvPr>
            <p:cNvSpPr txBox="1">
              <a:spLocks/>
            </p:cNvSpPr>
            <p:nvPr/>
          </p:nvSpPr>
          <p:spPr>
            <a:xfrm>
              <a:off x="1756229" y="2325451"/>
              <a:ext cx="7602589" cy="13295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1" i="0" u="none" strike="noStrike" kern="1200" cap="none" spc="-150" normalizeH="0" baseline="0" noProof="0">
                  <a:ln>
                    <a:noFill/>
                  </a:ln>
                  <a:gradFill>
                    <a:gsLst>
                      <a:gs pos="0">
                        <a:srgbClr val="CC00FF"/>
                      </a:gs>
                      <a:gs pos="69000">
                        <a:srgbClr val="745EFF"/>
                      </a:gs>
                    </a:gsLst>
                    <a:lin ang="0" scaled="0"/>
                  </a:gradFill>
                  <a:effectLst/>
                  <a:uLnTx/>
                  <a:uFillTx/>
                  <a:latin typeface="Graphik" panose="020B0503030202060203" pitchFamily="34" charset="77"/>
                  <a:ea typeface="+mj-ea"/>
                  <a:cs typeface="+mj-cs"/>
                </a:rPr>
                <a:t>THANK YOU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23A9864-1A52-9CCC-B0B6-51D395A3C89F}"/>
                </a:ext>
              </a:extLst>
            </p:cNvPr>
            <p:cNvCxnSpPr>
              <a:cxnSpLocks/>
            </p:cNvCxnSpPr>
            <p:nvPr/>
          </p:nvCxnSpPr>
          <p:spPr>
            <a:xfrm>
              <a:off x="1756230" y="2242457"/>
              <a:ext cx="0" cy="1480457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2851DB1-AD99-4EF7-65B0-DFD58B7F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9359713" y="2744464"/>
              <a:ext cx="405137" cy="405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053F-3C68-A28F-BCEE-24A52170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BEB2A308-94B1-F159-F656-0D5FF03E0CE2}"/>
              </a:ext>
            </a:extLst>
          </p:cNvPr>
          <p:cNvSpPr txBox="1"/>
          <p:nvPr/>
        </p:nvSpPr>
        <p:spPr>
          <a:xfrm>
            <a:off x="614464" y="493725"/>
            <a:ext cx="1083019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Themis has already helped many clients, who valued the tool as fundamental for solving some of their needs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9BCF3D-CC07-3036-661E-5291B4636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531B5-0276-E508-7C41-182A32CD2DDA}"/>
              </a:ext>
            </a:extLst>
          </p:cNvPr>
          <p:cNvSpPr/>
          <p:nvPr/>
        </p:nvSpPr>
        <p:spPr>
          <a:xfrm>
            <a:off x="5074421" y="1668149"/>
            <a:ext cx="2043158" cy="33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745EFF"/>
                </a:solidFill>
                <a:latin typeface="Graphik" panose="020B0503030202060203" pitchFamily="34" charset="0"/>
              </a:rPr>
              <a:t>CLIENT NEEDS</a:t>
            </a:r>
            <a:endParaRPr lang="en-US" b="1">
              <a:solidFill>
                <a:srgbClr val="745EFF"/>
              </a:solidFill>
              <a:latin typeface="Graphik" panose="020B050303020206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FEEDCB-72B2-619A-6054-7CC046E90C56}"/>
              </a:ext>
            </a:extLst>
          </p:cNvPr>
          <p:cNvSpPr/>
          <p:nvPr/>
        </p:nvSpPr>
        <p:spPr>
          <a:xfrm>
            <a:off x="1313502" y="2086990"/>
            <a:ext cx="3061330" cy="2405958"/>
          </a:xfrm>
          <a:prstGeom prst="roundRect">
            <a:avLst>
              <a:gd name="adj" fmla="val 3840"/>
            </a:avLst>
          </a:prstGeom>
          <a:solidFill>
            <a:srgbClr val="745EFF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A095771-373E-E66C-E0CB-1DC46687B9D9}"/>
              </a:ext>
            </a:extLst>
          </p:cNvPr>
          <p:cNvSpPr/>
          <p:nvPr/>
        </p:nvSpPr>
        <p:spPr>
          <a:xfrm>
            <a:off x="4513901" y="2086990"/>
            <a:ext cx="3061330" cy="2405958"/>
          </a:xfrm>
          <a:prstGeom prst="roundRect">
            <a:avLst>
              <a:gd name="adj" fmla="val 3840"/>
            </a:avLst>
          </a:prstGeom>
          <a:solidFill>
            <a:srgbClr val="745EFF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F20398-39D2-0BFB-4430-E538DDF2CB51}"/>
              </a:ext>
            </a:extLst>
          </p:cNvPr>
          <p:cNvSpPr/>
          <p:nvPr/>
        </p:nvSpPr>
        <p:spPr>
          <a:xfrm>
            <a:off x="7714301" y="2086990"/>
            <a:ext cx="3061330" cy="2405958"/>
          </a:xfrm>
          <a:prstGeom prst="roundRect">
            <a:avLst>
              <a:gd name="adj" fmla="val 3840"/>
            </a:avLst>
          </a:prstGeom>
          <a:solidFill>
            <a:srgbClr val="745EFF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E186EE-5D49-0DFF-7EA6-41BBB4546163}"/>
              </a:ext>
            </a:extLst>
          </p:cNvPr>
          <p:cNvSpPr txBox="1"/>
          <p:nvPr/>
        </p:nvSpPr>
        <p:spPr>
          <a:xfrm>
            <a:off x="1938273" y="2158588"/>
            <a:ext cx="256188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buClr>
                <a:srgbClr val="745EFF"/>
              </a:buClr>
            </a:pPr>
            <a:r>
              <a:rPr lang="en-US" sz="19900" b="1">
                <a:solidFill>
                  <a:srgbClr val="745EFF">
                    <a:alpha val="23000"/>
                  </a:srgbClr>
                </a:solidFill>
                <a:latin typeface="Graphik" panose="020B0503030202060203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9BBC5D-4749-7291-AC9F-BF09E93997D1}"/>
              </a:ext>
            </a:extLst>
          </p:cNvPr>
          <p:cNvSpPr txBox="1"/>
          <p:nvPr/>
        </p:nvSpPr>
        <p:spPr>
          <a:xfrm>
            <a:off x="5011497" y="2158588"/>
            <a:ext cx="256188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buClr>
                <a:srgbClr val="745EFF"/>
              </a:buClr>
            </a:pPr>
            <a:r>
              <a:rPr lang="en-US" sz="19900" b="1">
                <a:solidFill>
                  <a:srgbClr val="745EFF">
                    <a:alpha val="23000"/>
                  </a:srgbClr>
                </a:solidFill>
                <a:latin typeface="Graphik" panose="020B0503030202060203" pitchFamily="34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195D0C-999B-CFF5-B5B4-6C74C956FCFB}"/>
              </a:ext>
            </a:extLst>
          </p:cNvPr>
          <p:cNvSpPr txBox="1"/>
          <p:nvPr/>
        </p:nvSpPr>
        <p:spPr>
          <a:xfrm>
            <a:off x="8190632" y="2158588"/>
            <a:ext cx="2561883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1200"/>
              </a:spcBef>
              <a:buClr>
                <a:srgbClr val="745EFF"/>
              </a:buClr>
            </a:pPr>
            <a:r>
              <a:rPr lang="en-US" sz="19900" b="1">
                <a:solidFill>
                  <a:srgbClr val="745EFF">
                    <a:alpha val="23000"/>
                  </a:srgbClr>
                </a:solidFill>
                <a:latin typeface="Graphik" panose="020B0503030202060203" pitchFamily="34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190083-5615-8CFA-0681-2B0C5C9B25DE}"/>
              </a:ext>
            </a:extLst>
          </p:cNvPr>
          <p:cNvSpPr/>
          <p:nvPr/>
        </p:nvSpPr>
        <p:spPr>
          <a:xfrm>
            <a:off x="3203645" y="4965405"/>
            <a:ext cx="6015337" cy="33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rgbClr val="745EFF"/>
                </a:solidFill>
                <a:latin typeface="Graphik" panose="020B0503030202060203" pitchFamily="34" charset="0"/>
              </a:rPr>
              <a:t>Clients </a:t>
            </a:r>
            <a:r>
              <a:rPr lang="it-IT" err="1">
                <a:solidFill>
                  <a:srgbClr val="745EFF"/>
                </a:solidFill>
                <a:latin typeface="Graphik" panose="020B0503030202060203" pitchFamily="34" charset="0"/>
              </a:rPr>
              <a:t>who</a:t>
            </a:r>
            <a:r>
              <a:rPr lang="it-IT">
                <a:solidFill>
                  <a:srgbClr val="745EFF"/>
                </a:solidFill>
                <a:latin typeface="Graphik" panose="020B0503030202060203" pitchFamily="34" charset="0"/>
              </a:rPr>
              <a:t> </a:t>
            </a:r>
            <a:r>
              <a:rPr lang="it-IT" err="1">
                <a:solidFill>
                  <a:srgbClr val="745EFF"/>
                </a:solidFill>
                <a:latin typeface="Graphik" panose="020B0503030202060203" pitchFamily="34" charset="0"/>
              </a:rPr>
              <a:t>showed</a:t>
            </a:r>
            <a:r>
              <a:rPr lang="it-IT">
                <a:solidFill>
                  <a:srgbClr val="745EFF"/>
                </a:solidFill>
                <a:latin typeface="Graphik" panose="020B0503030202060203" pitchFamily="34" charset="0"/>
              </a:rPr>
              <a:t> strong </a:t>
            </a:r>
            <a:r>
              <a:rPr lang="it-IT" err="1">
                <a:solidFill>
                  <a:srgbClr val="745EFF"/>
                </a:solidFill>
                <a:latin typeface="Graphik" panose="020B0503030202060203" pitchFamily="34" charset="0"/>
              </a:rPr>
              <a:t>interest</a:t>
            </a:r>
            <a:r>
              <a:rPr lang="it-IT">
                <a:solidFill>
                  <a:srgbClr val="745EFF"/>
                </a:solidFill>
                <a:latin typeface="Graphik" panose="020B0503030202060203" pitchFamily="34" charset="0"/>
              </a:rPr>
              <a:t> in the tool </a:t>
            </a:r>
            <a:endParaRPr lang="en-US">
              <a:solidFill>
                <a:srgbClr val="745EFF"/>
              </a:solidFill>
              <a:latin typeface="Graphik" panose="020B050303020206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B41955C-68B3-36EA-12B9-41F467046437}"/>
              </a:ext>
            </a:extLst>
          </p:cNvPr>
          <p:cNvSpPr/>
          <p:nvPr/>
        </p:nvSpPr>
        <p:spPr>
          <a:xfrm>
            <a:off x="-74428" y="5384896"/>
            <a:ext cx="12854763" cy="805919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09641-CFAF-8AB3-BE13-81543B1D0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671" r="19477"/>
          <a:stretch/>
        </p:blipFill>
        <p:spPr>
          <a:xfrm>
            <a:off x="890554" y="5527628"/>
            <a:ext cx="563033" cy="520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F8BDC3-84C9-2240-B93C-DDFDC44D4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076" y="5688798"/>
            <a:ext cx="897120" cy="198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724066-9D14-70B1-1AD6-E5F9BE41B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685" y="5700647"/>
            <a:ext cx="1321021" cy="1744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1530B0-10C0-38CB-134B-50449C95B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3195" y="5523305"/>
            <a:ext cx="654141" cy="52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3EFD28-E3FE-BCC0-C3D5-075359AF4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7825" y="5629308"/>
            <a:ext cx="1221921" cy="317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388AA-100C-9AFC-6A44-A340E76C8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0235" y="5593335"/>
            <a:ext cx="1049100" cy="389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5ACA6-5115-A22A-9158-D4D67F5747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9824" y="5642472"/>
            <a:ext cx="1237303" cy="2907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88B84E-E87E-BF56-15E7-52C75F8C7D86}"/>
              </a:ext>
            </a:extLst>
          </p:cNvPr>
          <p:cNvSpPr txBox="1"/>
          <p:nvPr/>
        </p:nvSpPr>
        <p:spPr>
          <a:xfrm>
            <a:off x="4762699" y="2308134"/>
            <a:ext cx="25618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745EFF"/>
              </a:buClr>
            </a:pPr>
            <a:r>
              <a:rPr lang="en-GB" sz="2000">
                <a:solidFill>
                  <a:schemeClr val="bg1"/>
                </a:solidFill>
                <a:latin typeface="Graphik" panose="020B0503030202060203" pitchFamily="34" charset="0"/>
              </a:rPr>
              <a:t>Rank initiatives aligned with business priorities and strategic objectives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2BB20-C0BA-DFBB-11C6-B38D563EA5C5}"/>
              </a:ext>
            </a:extLst>
          </p:cNvPr>
          <p:cNvSpPr txBox="1"/>
          <p:nvPr/>
        </p:nvSpPr>
        <p:spPr>
          <a:xfrm>
            <a:off x="1562300" y="2308134"/>
            <a:ext cx="25618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745EFF"/>
              </a:buClr>
            </a:pPr>
            <a:r>
              <a:rPr lang="en-US" sz="2000">
                <a:solidFill>
                  <a:schemeClr val="bg1"/>
                </a:solidFill>
                <a:latin typeface="Graphik" panose="020B0503030202060203" pitchFamily="34" charset="0"/>
              </a:rPr>
              <a:t>Identify new business initiatives with the highest market potential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B30738-0636-2E2C-BD4F-9E629AC0974F}"/>
              </a:ext>
            </a:extLst>
          </p:cNvPr>
          <p:cNvSpPr txBox="1"/>
          <p:nvPr/>
        </p:nvSpPr>
        <p:spPr>
          <a:xfrm>
            <a:off x="7963099" y="2308134"/>
            <a:ext cx="2561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745EFF"/>
              </a:buClr>
            </a:pPr>
            <a:r>
              <a:rPr lang="en-GB" sz="2000">
                <a:solidFill>
                  <a:schemeClr val="bg1"/>
                </a:solidFill>
                <a:latin typeface="Graphik" panose="020B0503030202060203" pitchFamily="34" charset="0"/>
              </a:rPr>
              <a:t>Optimize the current initiative portfolio</a:t>
            </a:r>
          </a:p>
        </p:txBody>
      </p:sp>
    </p:spTree>
    <p:extLst>
      <p:ext uri="{BB962C8B-B14F-4D97-AF65-F5344CB8AC3E}">
        <p14:creationId xmlns:p14="http://schemas.microsoft.com/office/powerpoint/2010/main" val="282275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9D22D-EC70-24CF-F3E5-10048C957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62375374-5B2E-279F-89D1-19D603AFA111}"/>
              </a:ext>
            </a:extLst>
          </p:cNvPr>
          <p:cNvSpPr txBox="1"/>
          <p:nvPr/>
        </p:nvSpPr>
        <p:spPr>
          <a:xfrm>
            <a:off x="614464" y="493725"/>
            <a:ext cx="1083019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Themis evaluates and prioritizes new and existing initiatives, selecting the best performers to optimize impact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0699F6-7B3E-E9A8-E787-2D950BD8C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16A50B-B01B-7628-9607-A23B2A171937}"/>
              </a:ext>
            </a:extLst>
          </p:cNvPr>
          <p:cNvCxnSpPr>
            <a:cxnSpLocks/>
          </p:cNvCxnSpPr>
          <p:nvPr/>
        </p:nvCxnSpPr>
        <p:spPr>
          <a:xfrm>
            <a:off x="679092" y="2090962"/>
            <a:ext cx="10765563" cy="0"/>
          </a:xfrm>
          <a:prstGeom prst="line">
            <a:avLst/>
          </a:prstGeom>
          <a:ln w="19050">
            <a:solidFill>
              <a:srgbClr val="745EFF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08C6003-808F-C855-8586-CFE3E8A45275}"/>
              </a:ext>
            </a:extLst>
          </p:cNvPr>
          <p:cNvSpPr/>
          <p:nvPr/>
        </p:nvSpPr>
        <p:spPr>
          <a:xfrm>
            <a:off x="5420898" y="1906690"/>
            <a:ext cx="1281951" cy="335768"/>
          </a:xfrm>
          <a:prstGeom prst="rect">
            <a:avLst/>
          </a:prstGeom>
          <a:gradFill>
            <a:gsLst>
              <a:gs pos="0">
                <a:srgbClr val="F9F8FF"/>
              </a:gs>
              <a:gs pos="100000">
                <a:srgbClr val="F6F4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745EFF"/>
                </a:solidFill>
                <a:latin typeface="Graphik" panose="020B0503030202060203" pitchFamily="34" charset="0"/>
              </a:rPr>
              <a:t>THEMIS</a:t>
            </a:r>
            <a:endParaRPr lang="en-US" b="1">
              <a:solidFill>
                <a:srgbClr val="745EFF"/>
              </a:solidFill>
              <a:latin typeface="Graphik" panose="020B050303020206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C6503A-E3BA-6B73-00DA-4DBE8BA4A3BB}"/>
              </a:ext>
            </a:extLst>
          </p:cNvPr>
          <p:cNvGrpSpPr/>
          <p:nvPr/>
        </p:nvGrpSpPr>
        <p:grpSpPr>
          <a:xfrm>
            <a:off x="756542" y="2304265"/>
            <a:ext cx="5220000" cy="3467059"/>
            <a:chOff x="666165" y="2304265"/>
            <a:chExt cx="5220000" cy="34670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0EB2D9F-56DF-55B6-49BD-1F3C1909D849}"/>
                </a:ext>
              </a:extLst>
            </p:cNvPr>
            <p:cNvSpPr/>
            <p:nvPr/>
          </p:nvSpPr>
          <p:spPr>
            <a:xfrm>
              <a:off x="666165" y="2304265"/>
              <a:ext cx="5220000" cy="3467059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7BCA08-5870-7AD6-B942-3C1A346A04BC}"/>
                </a:ext>
              </a:extLst>
            </p:cNvPr>
            <p:cNvSpPr txBox="1"/>
            <p:nvPr/>
          </p:nvSpPr>
          <p:spPr>
            <a:xfrm>
              <a:off x="914963" y="2525410"/>
              <a:ext cx="47224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err="1">
                  <a:latin typeface="Graphik" panose="020B0503030202060203" pitchFamily="34" charset="0"/>
                </a:rPr>
                <a:t>Prioritization</a:t>
              </a:r>
              <a:r>
                <a:rPr lang="it-IT" sz="1400">
                  <a:latin typeface="Graphik" panose="020B0503030202060203" pitchFamily="34" charset="0"/>
                </a:rPr>
                <a:t> and </a:t>
              </a:r>
              <a:r>
                <a:rPr lang="it-IT" sz="1400" err="1">
                  <a:latin typeface="Graphik" panose="020B0503030202060203" pitchFamily="34" charset="0"/>
                </a:rPr>
                <a:t>selection</a:t>
              </a:r>
              <a:r>
                <a:rPr lang="it-IT" sz="1400">
                  <a:latin typeface="Graphik" panose="020B0503030202060203" pitchFamily="34" charset="0"/>
                </a:rPr>
                <a:t> of the </a:t>
              </a:r>
              <a:r>
                <a:rPr lang="it-IT" sz="1400" err="1">
                  <a:latin typeface="Graphik" panose="020B0503030202060203" pitchFamily="34" charset="0"/>
                </a:rPr>
                <a:t>most</a:t>
              </a:r>
              <a:r>
                <a:rPr lang="it-IT" sz="1400">
                  <a:latin typeface="Graphik" panose="020B0503030202060203" pitchFamily="34" charset="0"/>
                </a:rPr>
                <a:t> </a:t>
              </a:r>
              <a:r>
                <a:rPr lang="it-IT" sz="1400" err="1">
                  <a:latin typeface="Graphik" panose="020B0503030202060203" pitchFamily="34" charset="0"/>
                </a:rPr>
                <a:t>promising</a:t>
              </a:r>
              <a:r>
                <a:rPr lang="it-IT" sz="1400">
                  <a:latin typeface="Graphik" panose="020B0503030202060203" pitchFamily="34" charset="0"/>
                </a:rPr>
                <a:t> </a:t>
              </a:r>
              <a:r>
                <a:rPr lang="it-IT" sz="1400" err="1">
                  <a:latin typeface="Graphik" panose="020B0503030202060203" pitchFamily="34" charset="0"/>
                </a:rPr>
                <a:t>initiatives</a:t>
              </a:r>
              <a:r>
                <a:rPr lang="it-IT" sz="1400">
                  <a:latin typeface="Graphik" panose="020B0503030202060203" pitchFamily="34" charset="0"/>
                </a:rPr>
                <a:t> </a:t>
              </a:r>
              <a:r>
                <a:rPr lang="it-IT" sz="1400" err="1">
                  <a:latin typeface="Graphik" panose="020B0503030202060203" pitchFamily="34" charset="0"/>
                </a:rPr>
                <a:t>based</a:t>
              </a:r>
              <a:r>
                <a:rPr lang="it-IT" sz="1400">
                  <a:latin typeface="Graphik" panose="020B0503030202060203" pitchFamily="34" charset="0"/>
                </a:rPr>
                <a:t> on the </a:t>
              </a:r>
              <a:r>
                <a:rPr lang="it-IT" sz="1400" err="1">
                  <a:latin typeface="Graphik" panose="020B0503030202060203" pitchFamily="34" charset="0"/>
                </a:rPr>
                <a:t>client’s</a:t>
              </a:r>
              <a:r>
                <a:rPr lang="it-IT" sz="1400">
                  <a:latin typeface="Graphik" panose="020B0503030202060203" pitchFamily="34" charset="0"/>
                </a:rPr>
                <a:t> </a:t>
              </a:r>
              <a:r>
                <a:rPr lang="it-IT" sz="1400" err="1">
                  <a:latin typeface="Graphik" panose="020B0503030202060203" pitchFamily="34" charset="0"/>
                </a:rPr>
                <a:t>strategic</a:t>
              </a:r>
              <a:r>
                <a:rPr lang="it-IT" sz="1400">
                  <a:latin typeface="Graphik" panose="020B0503030202060203" pitchFamily="34" charset="0"/>
                </a:rPr>
                <a:t> </a:t>
              </a:r>
              <a:r>
                <a:rPr lang="it-IT" sz="1400" err="1">
                  <a:latin typeface="Graphik" panose="020B0503030202060203" pitchFamily="34" charset="0"/>
                </a:rPr>
                <a:t>objectives</a:t>
              </a:r>
              <a:endParaRPr lang="it-IT" sz="1400">
                <a:latin typeface="Graphik" panose="020B0503030202060203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6C562A-68E1-B948-CD68-28FE828F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17182" y="3152450"/>
              <a:ext cx="3717967" cy="2414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CD7299-27CD-7816-2A96-514A1C58B7AC}"/>
              </a:ext>
            </a:extLst>
          </p:cNvPr>
          <p:cNvGrpSpPr/>
          <p:nvPr/>
        </p:nvGrpSpPr>
        <p:grpSpPr>
          <a:xfrm>
            <a:off x="6152249" y="2304265"/>
            <a:ext cx="5220000" cy="3467059"/>
            <a:chOff x="6061872" y="2304265"/>
            <a:chExt cx="5220000" cy="346705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8DFCD73-1F9D-9394-B4AD-83DD1280116E}"/>
                </a:ext>
              </a:extLst>
            </p:cNvPr>
            <p:cNvSpPr/>
            <p:nvPr/>
          </p:nvSpPr>
          <p:spPr>
            <a:xfrm>
              <a:off x="6061872" y="2304265"/>
              <a:ext cx="5220000" cy="3467059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9AC461-080B-4672-29CA-B24EA6745920}"/>
                </a:ext>
              </a:extLst>
            </p:cNvPr>
            <p:cNvSpPr txBox="1"/>
            <p:nvPr/>
          </p:nvSpPr>
          <p:spPr>
            <a:xfrm>
              <a:off x="6263130" y="2525410"/>
              <a:ext cx="48174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Graphik" panose="020B0503030202060203" pitchFamily="34" charset="0"/>
                </a:defRPr>
              </a:lvl1pPr>
            </a:lstStyle>
            <a:p>
              <a:r>
                <a:rPr lang="en-US" sz="1400">
                  <a:solidFill>
                    <a:schemeClr val="tx1"/>
                  </a:solidFill>
                </a:rPr>
                <a:t>Optimization of the initiative portfolio based on client’s strategy and the initiatives’ performances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F92389-825E-7408-ED77-1EE0788A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4752" y="3167859"/>
              <a:ext cx="3694241" cy="239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79A233-D719-266F-3A81-8124E4976E4A}"/>
              </a:ext>
            </a:extLst>
          </p:cNvPr>
          <p:cNvSpPr/>
          <p:nvPr/>
        </p:nvSpPr>
        <p:spPr>
          <a:xfrm>
            <a:off x="679092" y="5875144"/>
            <a:ext cx="10765562" cy="271131"/>
          </a:xfrm>
          <a:prstGeom prst="rect">
            <a:avLst/>
          </a:prstGeom>
          <a:solidFill>
            <a:srgbClr val="74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err="1">
                <a:solidFill>
                  <a:schemeClr val="bg1"/>
                </a:solidFill>
                <a:latin typeface="Graphik" panose="020B0503030202060203" pitchFamily="34" charset="0"/>
              </a:rPr>
              <a:t>G</a:t>
            </a:r>
            <a:r>
              <a:rPr lang="en-GB" sz="1400" i="0" err="1">
                <a:solidFill>
                  <a:schemeClr val="bg1"/>
                </a:solidFill>
                <a:effectLst/>
                <a:latin typeface="Graphik" panose="020B0503030202060203" pitchFamily="34" charset="0"/>
              </a:rPr>
              <a:t>enAI</a:t>
            </a:r>
            <a:r>
              <a:rPr lang="en-GB" sz="1400" i="0">
                <a:solidFill>
                  <a:schemeClr val="bg1"/>
                </a:solidFill>
                <a:effectLst/>
                <a:latin typeface="Graphik" panose="020B0503030202060203" pitchFamily="34" charset="0"/>
              </a:rPr>
              <a:t>-enhanced experience</a:t>
            </a:r>
            <a:endParaRPr lang="en-GB" sz="1400">
              <a:solidFill>
                <a:schemeClr val="bg1"/>
              </a:solidFill>
              <a:latin typeface="Graphik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8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F23C2-17CD-C0BE-CD88-5325B68A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5;p35">
            <a:extLst>
              <a:ext uri="{FF2B5EF4-FFF2-40B4-BE49-F238E27FC236}">
                <a16:creationId xmlns:a16="http://schemas.microsoft.com/office/drawing/2014/main" id="{274CFEBD-77A2-74B2-5362-A2E8366A76CA}"/>
              </a:ext>
            </a:extLst>
          </p:cNvPr>
          <p:cNvSpPr txBox="1"/>
          <p:nvPr/>
        </p:nvSpPr>
        <p:spPr>
          <a:xfrm>
            <a:off x="614464" y="1054791"/>
            <a:ext cx="108301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Themis can be used by different companies' departments (R&amp;D, products, innovation</a:t>
            </a:r>
            <a:r>
              <a:rPr lang="en-US" sz="1600">
                <a:solidFill>
                  <a:srgbClr val="000000"/>
                </a:solidFill>
                <a:latin typeface="Graphik" panose="020B0503030202060203" pitchFamily="34" charset="0"/>
                <a:ea typeface="Roboto Light"/>
                <a:sym typeface="Oswald"/>
              </a:rPr>
              <a:t> &amp;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marketing) thanks to its adaptability and simple UX. Starting with two simple questions, Themis guides through a series of prompts to the final initiative generation.</a:t>
            </a:r>
          </a:p>
        </p:txBody>
      </p:sp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98EDCD04-1670-0FA7-24F3-8CB08F258672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000000"/>
                </a:solidFill>
                <a:latin typeface="Graphik" panose="020B0503030202060203" pitchFamily="34" charset="0"/>
                <a:ea typeface="Roboto Light"/>
                <a:sym typeface="Oswald"/>
              </a:rPr>
              <a:t>What Themis can do for you</a:t>
            </a:r>
            <a:endParaRPr kumimoji="0" lang="en-US" sz="28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Roboto Light"/>
              <a:sym typeface="Oswald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18FC0-B7F9-CDC5-15E0-3AF070AA4607}"/>
              </a:ext>
            </a:extLst>
          </p:cNvPr>
          <p:cNvSpPr/>
          <p:nvPr/>
        </p:nvSpPr>
        <p:spPr>
          <a:xfrm>
            <a:off x="705847" y="1991672"/>
            <a:ext cx="3277214" cy="24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300">
                <a:solidFill>
                  <a:srgbClr val="745EFF"/>
                </a:solidFill>
                <a:latin typeface="Graphik Semibold" panose="020B0703030202060203" pitchFamily="34" charset="0"/>
              </a:rPr>
              <a:t>What do you want to do?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328506-4B8E-9C83-1984-855A40B9C219}"/>
              </a:ext>
            </a:extLst>
          </p:cNvPr>
          <p:cNvSpPr/>
          <p:nvPr/>
        </p:nvSpPr>
        <p:spPr>
          <a:xfrm>
            <a:off x="6324045" y="1991672"/>
            <a:ext cx="3277214" cy="24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>
                <a:solidFill>
                  <a:srgbClr val="745EFF"/>
                </a:solidFill>
                <a:latin typeface="Graphik Semibold" panose="020B0703030202060203" pitchFamily="34" charset="0"/>
              </a:rPr>
              <a:t>What do you want to launch?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FFD0A2-3575-E66B-199F-575A94647AD1}"/>
              </a:ext>
            </a:extLst>
          </p:cNvPr>
          <p:cNvGrpSpPr/>
          <p:nvPr/>
        </p:nvGrpSpPr>
        <p:grpSpPr>
          <a:xfrm>
            <a:off x="705847" y="2380069"/>
            <a:ext cx="5148884" cy="3423140"/>
            <a:chOff x="564162" y="2380069"/>
            <a:chExt cx="5148884" cy="342314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979D740-B756-0DB1-7EC9-4EDB9BD91595}"/>
                </a:ext>
              </a:extLst>
            </p:cNvPr>
            <p:cNvSpPr/>
            <p:nvPr/>
          </p:nvSpPr>
          <p:spPr>
            <a:xfrm>
              <a:off x="564162" y="2380069"/>
              <a:ext cx="5148884" cy="3423140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31" descr="A screenshot of a chat&#10;&#10;Description automatically generated">
              <a:extLst>
                <a:ext uri="{FF2B5EF4-FFF2-40B4-BE49-F238E27FC236}">
                  <a16:creationId xmlns:a16="http://schemas.microsoft.com/office/drawing/2014/main" id="{687FEB0E-BE8D-F969-42A0-C1463C16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02" y="2503192"/>
              <a:ext cx="4870283" cy="3163107"/>
            </a:xfrm>
            <a:prstGeom prst="rect">
              <a:avLst/>
            </a:prstGeom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35BE6-993C-5939-5BEC-1CC8F237EB4E}"/>
              </a:ext>
            </a:extLst>
          </p:cNvPr>
          <p:cNvGrpSpPr/>
          <p:nvPr/>
        </p:nvGrpSpPr>
        <p:grpSpPr>
          <a:xfrm>
            <a:off x="6295771" y="2380069"/>
            <a:ext cx="5148884" cy="3423140"/>
            <a:chOff x="6154086" y="2380069"/>
            <a:chExt cx="5148884" cy="342314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5B77DD0-676C-D6A5-8FF8-417EFB7B4185}"/>
                </a:ext>
              </a:extLst>
            </p:cNvPr>
            <p:cNvSpPr/>
            <p:nvPr/>
          </p:nvSpPr>
          <p:spPr>
            <a:xfrm>
              <a:off x="6154086" y="2380069"/>
              <a:ext cx="5148884" cy="3423140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C9F779-DF8D-F94F-A91B-E1572E825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3387" y="2503192"/>
              <a:ext cx="4870282" cy="3163106"/>
            </a:xfrm>
            <a:prstGeom prst="rect">
              <a:avLst/>
            </a:prstGeom>
            <a:effectLst/>
          </p:spPr>
        </p:pic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7E9789D-9DC0-DF05-9451-19E67BF2A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0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CFD90-402E-E40B-F692-8D08A9EEC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F4A9EE-FD0A-8222-0F01-B06517C74CBA}"/>
              </a:ext>
            </a:extLst>
          </p:cNvPr>
          <p:cNvGrpSpPr/>
          <p:nvPr/>
        </p:nvGrpSpPr>
        <p:grpSpPr>
          <a:xfrm>
            <a:off x="2763845" y="2124306"/>
            <a:ext cx="6531429" cy="4306875"/>
            <a:chOff x="2612571" y="2057400"/>
            <a:chExt cx="6531429" cy="430687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01FBF43-3E82-A568-62D7-C7645C7CAE8D}"/>
                </a:ext>
              </a:extLst>
            </p:cNvPr>
            <p:cNvSpPr/>
            <p:nvPr/>
          </p:nvSpPr>
          <p:spPr>
            <a:xfrm>
              <a:off x="2612571" y="2057400"/>
              <a:ext cx="6531429" cy="4306875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AD7B00-320A-F262-6799-AA090F86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97010" y="2240920"/>
              <a:ext cx="6162549" cy="4002397"/>
            </a:xfrm>
            <a:prstGeom prst="rect">
              <a:avLst/>
            </a:prstGeom>
            <a:effectLst/>
          </p:spPr>
        </p:pic>
      </p:grpSp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EBF764DE-6E28-7199-A9A5-601A76763CA4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A guided </a:t>
            </a:r>
            <a:r>
              <a:rPr lang="en-US" sz="2800">
                <a:solidFill>
                  <a:srgbClr val="000000"/>
                </a:solidFill>
                <a:latin typeface="Graphik" panose="020B0503030202060203" pitchFamily="34" charset="0"/>
                <a:ea typeface="Roboto Light"/>
                <a:sym typeface="Oswald"/>
              </a:rPr>
              <a:t>s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trategic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en-US" sz="2800">
                <a:solidFill>
                  <a:srgbClr val="000000"/>
                </a:solidFill>
                <a:latin typeface="Graphik" panose="020B0503030202060203" pitchFamily="34" charset="0"/>
                <a:ea typeface="Roboto Light"/>
                <a:sym typeface="Oswald"/>
              </a:rPr>
              <a:t>f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it to meet market and client needs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FFB2FA-027B-C0AB-5BBB-E52B50733AD4}"/>
              </a:ext>
            </a:extLst>
          </p:cNvPr>
          <p:cNvSpPr/>
          <p:nvPr/>
        </p:nvSpPr>
        <p:spPr>
          <a:xfrm>
            <a:off x="2763845" y="1852163"/>
            <a:ext cx="6531429" cy="35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745EFF"/>
                </a:solidFill>
                <a:effectLst/>
                <a:uLnTx/>
                <a:uFillTx/>
                <a:latin typeface="Graphik Semibold" panose="020B0703030202060203" pitchFamily="34" charset="0"/>
              </a:rPr>
              <a:t>What do you need to consider?</a:t>
            </a:r>
          </a:p>
        </p:txBody>
      </p:sp>
      <p:sp>
        <p:nvSpPr>
          <p:cNvPr id="10" name="Google Shape;185;p35">
            <a:extLst>
              <a:ext uri="{FF2B5EF4-FFF2-40B4-BE49-F238E27FC236}">
                <a16:creationId xmlns:a16="http://schemas.microsoft.com/office/drawing/2014/main" id="{1E61AEB9-A4BD-1BFA-9FDB-92DE555315E8}"/>
              </a:ext>
            </a:extLst>
          </p:cNvPr>
          <p:cNvSpPr txBox="1"/>
          <p:nvPr/>
        </p:nvSpPr>
        <p:spPr>
          <a:xfrm>
            <a:off x="614464" y="1054791"/>
            <a:ext cx="109590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The first step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to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define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strategic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objectives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of the company. Themis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gives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suggestions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about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main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business </a:t>
            </a:r>
            <a:r>
              <a:rPr lang="en-US" sz="1600">
                <a:latin typeface="Graphik" panose="020B0503030202060203" pitchFamily="34" charset="0"/>
                <a:ea typeface="Roboto Light"/>
                <a:sym typeface="Oswald"/>
              </a:rPr>
              <a:t>criteria &amp; requirements that will guide the generation and selection of the best initiatives.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The criteria</a:t>
            </a:r>
            <a:r>
              <a:rPr lang="en-US" sz="1600">
                <a:latin typeface="Graphik" panose="020B0503030202060203" pitchFamily="34" charset="0"/>
                <a:ea typeface="Roboto Light"/>
                <a:sym typeface="Oswald"/>
              </a:rPr>
              <a:t> and requirements are defined by the client (internal) and by market research and analysis (external).</a:t>
            </a:r>
            <a:endParaRPr kumimoji="0" lang="it-IT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 panose="020B0503030202060203" pitchFamily="34" charset="0"/>
              <a:ea typeface="Roboto Light"/>
              <a:sym typeface="Oswald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F403C7C-85E3-7ED7-D9D7-FAADA4764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5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35335-C913-70B3-0E0F-6E80CF80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7A63A803-9A49-8113-DEBC-7C2761245B21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Augment and evaluate your initial input</a:t>
            </a:r>
          </a:p>
        </p:txBody>
      </p:sp>
      <p:sp>
        <p:nvSpPr>
          <p:cNvPr id="10" name="Google Shape;185;p35">
            <a:extLst>
              <a:ext uri="{FF2B5EF4-FFF2-40B4-BE49-F238E27FC236}">
                <a16:creationId xmlns:a16="http://schemas.microsoft.com/office/drawing/2014/main" id="{A46EB5DE-4EC2-1772-D092-E06549DAEC77}"/>
              </a:ext>
            </a:extLst>
          </p:cNvPr>
          <p:cNvSpPr txBox="1"/>
          <p:nvPr/>
        </p:nvSpPr>
        <p:spPr>
          <a:xfrm>
            <a:off x="614464" y="1054791"/>
            <a:ext cx="108301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Once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initiatives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are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inserted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in the tool, Themis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assesses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them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and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retains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those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that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meet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all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selected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requirements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. The user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will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then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assign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a score per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criteria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from 1 to 5 to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each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of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selected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initiatives.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83DC79-4A98-9A1A-CADF-73D758323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A6728E-157F-6A3A-29FE-00CEBA9CA94F}"/>
              </a:ext>
            </a:extLst>
          </p:cNvPr>
          <p:cNvGrpSpPr/>
          <p:nvPr/>
        </p:nvGrpSpPr>
        <p:grpSpPr>
          <a:xfrm>
            <a:off x="2763845" y="2124306"/>
            <a:ext cx="6531429" cy="4306875"/>
            <a:chOff x="2612571" y="2057400"/>
            <a:chExt cx="6531429" cy="43068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58E31EE-F6F7-ACBB-864F-0BC5DD549674}"/>
                </a:ext>
              </a:extLst>
            </p:cNvPr>
            <p:cNvSpPr/>
            <p:nvPr/>
          </p:nvSpPr>
          <p:spPr>
            <a:xfrm>
              <a:off x="2612571" y="2057400"/>
              <a:ext cx="6531429" cy="4306875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C9E99-4A32-2CE4-00C4-AC1F103EB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97010" y="2240920"/>
              <a:ext cx="6162549" cy="4002397"/>
            </a:xfrm>
            <a:prstGeom prst="rect">
              <a:avLst/>
            </a:prstGeom>
            <a:effectLst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087060-9C31-957F-3AF3-A0D1F3A0972E}"/>
              </a:ext>
            </a:extLst>
          </p:cNvPr>
          <p:cNvSpPr/>
          <p:nvPr/>
        </p:nvSpPr>
        <p:spPr>
          <a:xfrm>
            <a:off x="2763845" y="1852163"/>
            <a:ext cx="6531429" cy="35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745EFF"/>
                </a:solidFill>
                <a:effectLst/>
                <a:uLnTx/>
                <a:uFillTx/>
                <a:latin typeface="Graphik Semibold" panose="020B0703030202060203" pitchFamily="34" charset="0"/>
              </a:rPr>
              <a:t>What’s the impact of each initiative?</a:t>
            </a:r>
          </a:p>
        </p:txBody>
      </p:sp>
    </p:spTree>
    <p:extLst>
      <p:ext uri="{BB962C8B-B14F-4D97-AF65-F5344CB8AC3E}">
        <p14:creationId xmlns:p14="http://schemas.microsoft.com/office/powerpoint/2010/main" val="383330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B2C02-9965-0ECC-1A69-E893BA5B9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16006FFC-9783-813A-91FB-1BDDB48CFE15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Automatic ranking of the most promising initiative</a:t>
            </a:r>
          </a:p>
        </p:txBody>
      </p:sp>
      <p:sp>
        <p:nvSpPr>
          <p:cNvPr id="10" name="Google Shape;185;p35">
            <a:extLst>
              <a:ext uri="{FF2B5EF4-FFF2-40B4-BE49-F238E27FC236}">
                <a16:creationId xmlns:a16="http://schemas.microsoft.com/office/drawing/2014/main" id="{B751EDBB-6AA4-7923-196B-7BB6E35C5AC0}"/>
              </a:ext>
            </a:extLst>
          </p:cNvPr>
          <p:cNvSpPr txBox="1"/>
          <p:nvPr/>
        </p:nvSpPr>
        <p:spPr>
          <a:xfrm>
            <a:off x="614464" y="1054791"/>
            <a:ext cx="108301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At the end of the </a:t>
            </a:r>
            <a:r>
              <a:rPr kumimoji="0" lang="it-IT" sz="16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funnel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, Themis </a:t>
            </a:r>
            <a:r>
              <a:rPr kumimoji="0" lang="it-IT" sz="16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ranks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most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promising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initiatives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based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on the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requirements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and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criteria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previously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defined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.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It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also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generates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a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comprehensive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description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 of the concept with a visual </a:t>
            </a:r>
            <a:r>
              <a:rPr lang="it-IT" sz="1600" err="1">
                <a:latin typeface="Graphik" panose="020B0503030202060203" pitchFamily="34" charset="0"/>
                <a:ea typeface="Roboto Light"/>
                <a:sym typeface="Oswald"/>
              </a:rPr>
              <a:t>inspiration</a:t>
            </a:r>
            <a:r>
              <a:rPr lang="it-IT" sz="1600">
                <a:latin typeface="Graphik" panose="020B0503030202060203" pitchFamily="34" charset="0"/>
                <a:ea typeface="Roboto Light"/>
                <a:sym typeface="Oswald"/>
              </a:rPr>
              <a:t>.  </a:t>
            </a:r>
            <a:endParaRPr kumimoji="0" lang="it-IT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 panose="020B0503030202060203" pitchFamily="34" charset="0"/>
              <a:ea typeface="Roboto Light"/>
              <a:sym typeface="Oswald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CADCA86-FF1C-854D-B14E-4F4974340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5EBD46-E4BE-1081-4E94-B5A64D613CBF}"/>
              </a:ext>
            </a:extLst>
          </p:cNvPr>
          <p:cNvGrpSpPr/>
          <p:nvPr/>
        </p:nvGrpSpPr>
        <p:grpSpPr>
          <a:xfrm>
            <a:off x="2763845" y="2124306"/>
            <a:ext cx="6531429" cy="4306875"/>
            <a:chOff x="2612571" y="2057400"/>
            <a:chExt cx="6531429" cy="430687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3BB3B6-3AE7-5D07-6955-38686B6AF090}"/>
                </a:ext>
              </a:extLst>
            </p:cNvPr>
            <p:cNvSpPr/>
            <p:nvPr/>
          </p:nvSpPr>
          <p:spPr>
            <a:xfrm>
              <a:off x="2612571" y="2057400"/>
              <a:ext cx="6531429" cy="4306875"/>
            </a:xfrm>
            <a:prstGeom prst="roundRect">
              <a:avLst>
                <a:gd name="adj" fmla="val 3840"/>
              </a:avLst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AB3975-9FC0-6F37-E112-953A0AA1E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97010" y="2240920"/>
              <a:ext cx="6162549" cy="4002396"/>
            </a:xfrm>
            <a:prstGeom prst="rect">
              <a:avLst/>
            </a:prstGeom>
            <a:effectLst/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AF5F35-33DC-1CC2-0615-761071BEF07C}"/>
              </a:ext>
            </a:extLst>
          </p:cNvPr>
          <p:cNvSpPr/>
          <p:nvPr/>
        </p:nvSpPr>
        <p:spPr>
          <a:xfrm>
            <a:off x="8199558" y="3573420"/>
            <a:ext cx="2228563" cy="1167123"/>
          </a:xfrm>
          <a:custGeom>
            <a:avLst/>
            <a:gdLst>
              <a:gd name="connsiteX0" fmla="*/ 0 w 2228563"/>
              <a:gd name="connsiteY0" fmla="*/ 1167123 h 1167123"/>
              <a:gd name="connsiteX1" fmla="*/ 1093604 w 2228563"/>
              <a:gd name="connsiteY1" fmla="*/ 234344 h 1167123"/>
              <a:gd name="connsiteX2" fmla="*/ 1994219 w 2228563"/>
              <a:gd name="connsiteY2" fmla="*/ 441117 h 1167123"/>
              <a:gd name="connsiteX3" fmla="*/ 2228563 w 2228563"/>
              <a:gd name="connsiteY3" fmla="*/ 0 h 116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563" h="1167123">
                <a:moveTo>
                  <a:pt x="0" y="1167123"/>
                </a:moveTo>
                <a:cubicBezTo>
                  <a:pt x="380617" y="761234"/>
                  <a:pt x="761234" y="355345"/>
                  <a:pt x="1093604" y="234344"/>
                </a:cubicBezTo>
                <a:cubicBezTo>
                  <a:pt x="1425974" y="113343"/>
                  <a:pt x="1805059" y="480174"/>
                  <a:pt x="1994219" y="441117"/>
                </a:cubicBezTo>
                <a:cubicBezTo>
                  <a:pt x="2183379" y="402060"/>
                  <a:pt x="2205971" y="201030"/>
                  <a:pt x="2228563" y="0"/>
                </a:cubicBezTo>
              </a:path>
            </a:pathLst>
          </a:custGeom>
          <a:noFill/>
          <a:ln w="9525">
            <a:prstDash val="dash"/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5D97C-2D32-929F-0836-CD32CB4017E1}"/>
              </a:ext>
            </a:extLst>
          </p:cNvPr>
          <p:cNvSpPr/>
          <p:nvPr/>
        </p:nvSpPr>
        <p:spPr>
          <a:xfrm>
            <a:off x="7960197" y="4668599"/>
            <a:ext cx="264573" cy="264573"/>
          </a:xfrm>
          <a:prstGeom prst="ellipse">
            <a:avLst/>
          </a:prstGeom>
          <a:solidFill>
            <a:schemeClr val="tx1">
              <a:alpha val="1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Google Shape;185;p35">
            <a:extLst>
              <a:ext uri="{FF2B5EF4-FFF2-40B4-BE49-F238E27FC236}">
                <a16:creationId xmlns:a16="http://schemas.microsoft.com/office/drawing/2014/main" id="{66AF28CD-ED09-86FF-CC12-B6F3A0BAC228}"/>
              </a:ext>
            </a:extLst>
          </p:cNvPr>
          <p:cNvSpPr txBox="1"/>
          <p:nvPr/>
        </p:nvSpPr>
        <p:spPr>
          <a:xfrm>
            <a:off x="9729277" y="2584646"/>
            <a:ext cx="2081723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>
                <a:latin typeface="Graphik" panose="020B0503030202060203" pitchFamily="34" charset="0"/>
                <a:ea typeface="Roboto Light"/>
                <a:sym typeface="Oswald"/>
              </a:rPr>
              <a:t>Possible i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ntegration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with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other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external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GenAI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powered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tools (by Accenture) to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expand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and </a:t>
            </a:r>
            <a:r>
              <a:rPr kumimoji="0" lang="it-IT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deepen</a:t>
            </a:r>
            <a:r>
              <a:rPr kumimoji="0" lang="it-IT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 the concept generation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D8EE0-1821-76AE-A3C4-D500B544D593}"/>
              </a:ext>
            </a:extLst>
          </p:cNvPr>
          <p:cNvSpPr/>
          <p:nvPr/>
        </p:nvSpPr>
        <p:spPr>
          <a:xfrm>
            <a:off x="2763845" y="1852163"/>
            <a:ext cx="6531429" cy="353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745EFF"/>
                </a:solidFill>
                <a:effectLst/>
                <a:uLnTx/>
                <a:uFillTx/>
                <a:latin typeface="Graphik Semibold" panose="020B0703030202060203" pitchFamily="34" charset="0"/>
              </a:rPr>
              <a:t>Here are the results</a:t>
            </a:r>
          </a:p>
        </p:txBody>
      </p:sp>
    </p:spTree>
    <p:extLst>
      <p:ext uri="{BB962C8B-B14F-4D97-AF65-F5344CB8AC3E}">
        <p14:creationId xmlns:p14="http://schemas.microsoft.com/office/powerpoint/2010/main" val="341880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64000">
              <a:srgbClr val="745E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1A206-AAEF-0D86-9A9A-7645D336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47E8200-1D25-5FE4-338C-51ABE3200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7F6AE0-A1AD-7808-19BB-5669BB58EB72}"/>
              </a:ext>
            </a:extLst>
          </p:cNvPr>
          <p:cNvSpPr/>
          <p:nvPr/>
        </p:nvSpPr>
        <p:spPr>
          <a:xfrm>
            <a:off x="1831387" y="616881"/>
            <a:ext cx="8529227" cy="5624239"/>
          </a:xfrm>
          <a:prstGeom prst="roundRect">
            <a:avLst>
              <a:gd name="adj" fmla="val 384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Registrazione schermo 2024-03-27 alle 21.43.49">
            <a:hlinkClick r:id="" action="ppaction://media"/>
            <a:extLst>
              <a:ext uri="{FF2B5EF4-FFF2-40B4-BE49-F238E27FC236}">
                <a16:creationId xmlns:a16="http://schemas.microsoft.com/office/drawing/2014/main" id="{63206870-0221-146A-277A-732CA48B4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05" r="2364"/>
          <a:stretch/>
        </p:blipFill>
        <p:spPr>
          <a:xfrm>
            <a:off x="2072242" y="801980"/>
            <a:ext cx="8047516" cy="52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69000">
              <a:srgbClr val="745EFF">
                <a:alpha val="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A921B-FE2A-F568-C130-A837D2728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13F8E6E-A00D-5FCB-CFA3-0DF25F561391}"/>
              </a:ext>
            </a:extLst>
          </p:cNvPr>
          <p:cNvGrpSpPr/>
          <p:nvPr/>
        </p:nvGrpSpPr>
        <p:grpSpPr>
          <a:xfrm>
            <a:off x="1304719" y="1093076"/>
            <a:ext cx="10496216" cy="5271199"/>
            <a:chOff x="1317419" y="1051827"/>
            <a:chExt cx="10496216" cy="489658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B7FA45C-AB27-0D50-7301-4F47B5DD3B57}"/>
                </a:ext>
              </a:extLst>
            </p:cNvPr>
            <p:cNvCxnSpPr>
              <a:cxnSpLocks/>
            </p:cNvCxnSpPr>
            <p:nvPr/>
          </p:nvCxnSpPr>
          <p:spPr>
            <a:xfrm>
              <a:off x="1317419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3064FD-9629-9F50-3058-731B19B98918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83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40EB9E-FFB1-F15D-6023-2ED99A808F52}"/>
                </a:ext>
              </a:extLst>
            </p:cNvPr>
            <p:cNvCxnSpPr>
              <a:cxnSpLocks/>
            </p:cNvCxnSpPr>
            <p:nvPr/>
          </p:nvCxnSpPr>
          <p:spPr>
            <a:xfrm>
              <a:off x="3225147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93981C-11D9-4718-AFD0-AB2CBEF0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79011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408EAC1-A6B8-0090-456F-D4FE35A8E85C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75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302830-B670-1FA6-D890-09F7CC846E9C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14" y="1051827"/>
              <a:ext cx="0" cy="4896586"/>
            </a:xfrm>
            <a:prstGeom prst="line">
              <a:avLst/>
            </a:prstGeom>
            <a:ln w="15875">
              <a:solidFill>
                <a:srgbClr val="745E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9D856F-53AE-B799-0B74-7DBCF3AF0906}"/>
                </a:ext>
              </a:extLst>
            </p:cNvPr>
            <p:cNvCxnSpPr>
              <a:cxnSpLocks/>
            </p:cNvCxnSpPr>
            <p:nvPr/>
          </p:nvCxnSpPr>
          <p:spPr>
            <a:xfrm>
              <a:off x="7040603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11D04D-8DFD-37F6-28F9-F1C77421CE0E}"/>
                </a:ext>
              </a:extLst>
            </p:cNvPr>
            <p:cNvCxnSpPr>
              <a:cxnSpLocks/>
            </p:cNvCxnSpPr>
            <p:nvPr/>
          </p:nvCxnSpPr>
          <p:spPr>
            <a:xfrm>
              <a:off x="7994467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8D7B0F0-D7AA-2A71-7645-9773AC9D943E}"/>
                </a:ext>
              </a:extLst>
            </p:cNvPr>
            <p:cNvCxnSpPr>
              <a:cxnSpLocks/>
            </p:cNvCxnSpPr>
            <p:nvPr/>
          </p:nvCxnSpPr>
          <p:spPr>
            <a:xfrm>
              <a:off x="8952207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1947F0-3164-4C16-3721-A5C303B36AFF}"/>
                </a:ext>
              </a:extLst>
            </p:cNvPr>
            <p:cNvCxnSpPr>
              <a:cxnSpLocks/>
            </p:cNvCxnSpPr>
            <p:nvPr/>
          </p:nvCxnSpPr>
          <p:spPr>
            <a:xfrm>
              <a:off x="7999567" y="1051827"/>
              <a:ext cx="0" cy="4896586"/>
            </a:xfrm>
            <a:prstGeom prst="line">
              <a:avLst/>
            </a:prstGeom>
            <a:ln w="15875">
              <a:solidFill>
                <a:srgbClr val="9365F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0961E2-43CE-E347-6EE2-68493BAB0609}"/>
                </a:ext>
              </a:extLst>
            </p:cNvPr>
            <p:cNvCxnSpPr>
              <a:cxnSpLocks/>
            </p:cNvCxnSpPr>
            <p:nvPr/>
          </p:nvCxnSpPr>
          <p:spPr>
            <a:xfrm>
              <a:off x="10856055" y="1051827"/>
              <a:ext cx="0" cy="4896586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E835168-0DAD-DFEE-2C6E-D8FE0C78029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635" y="1051827"/>
              <a:ext cx="0" cy="4896586"/>
            </a:xfrm>
            <a:prstGeom prst="line">
              <a:avLst/>
            </a:prstGeom>
            <a:ln w="15875">
              <a:solidFill>
                <a:srgbClr val="CC00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Google Shape;185;p35">
            <a:extLst>
              <a:ext uri="{FF2B5EF4-FFF2-40B4-BE49-F238E27FC236}">
                <a16:creationId xmlns:a16="http://schemas.microsoft.com/office/drawing/2014/main" id="{1871E1D9-4BD0-0282-8F1E-F611DB6D5BA0}"/>
              </a:ext>
            </a:extLst>
          </p:cNvPr>
          <p:cNvSpPr txBox="1"/>
          <p:nvPr/>
        </p:nvSpPr>
        <p:spPr>
          <a:xfrm>
            <a:off x="614464" y="493725"/>
            <a:ext cx="10830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Roboto Light"/>
                <a:sym typeface="Oswald"/>
              </a:rPr>
              <a:t>Project timeline – high level hypothesis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395DAD-BEEF-95BE-7D79-9E37C5143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392291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A5682B-D3A6-694E-4CAE-0674B15A7FC6}"/>
              </a:ext>
            </a:extLst>
          </p:cNvPr>
          <p:cNvSpPr/>
          <p:nvPr/>
        </p:nvSpPr>
        <p:spPr>
          <a:xfrm>
            <a:off x="379928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494D02-898D-7A79-558B-0C017597ACD7}"/>
              </a:ext>
            </a:extLst>
          </p:cNvPr>
          <p:cNvSpPr/>
          <p:nvPr/>
        </p:nvSpPr>
        <p:spPr>
          <a:xfrm>
            <a:off x="1334025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3E7C73-7EBE-80A0-03A2-0823BB813804}"/>
              </a:ext>
            </a:extLst>
          </p:cNvPr>
          <p:cNvSpPr/>
          <p:nvPr/>
        </p:nvSpPr>
        <p:spPr>
          <a:xfrm>
            <a:off x="2288122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79F29-DC04-40A5-35CE-00D3B23F6805}"/>
              </a:ext>
            </a:extLst>
          </p:cNvPr>
          <p:cNvSpPr/>
          <p:nvPr/>
        </p:nvSpPr>
        <p:spPr>
          <a:xfrm>
            <a:off x="3242219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EF4B17-D3CD-0920-C471-636CDA4A0395}"/>
              </a:ext>
            </a:extLst>
          </p:cNvPr>
          <p:cNvSpPr/>
          <p:nvPr/>
        </p:nvSpPr>
        <p:spPr>
          <a:xfrm>
            <a:off x="4196316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96534-E33B-EF1F-2E48-419F136002B0}"/>
              </a:ext>
            </a:extLst>
          </p:cNvPr>
          <p:cNvSpPr/>
          <p:nvPr/>
        </p:nvSpPr>
        <p:spPr>
          <a:xfrm>
            <a:off x="5150413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AFBD5C-4493-85F8-4A71-CA76478E3CD6}"/>
              </a:ext>
            </a:extLst>
          </p:cNvPr>
          <p:cNvSpPr/>
          <p:nvPr/>
        </p:nvSpPr>
        <p:spPr>
          <a:xfrm>
            <a:off x="6104510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C0126-92A8-B190-9303-0903CDB136F8}"/>
              </a:ext>
            </a:extLst>
          </p:cNvPr>
          <p:cNvSpPr/>
          <p:nvPr/>
        </p:nvSpPr>
        <p:spPr>
          <a:xfrm>
            <a:off x="7058607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931704-FB37-4DCD-91A7-E1C3522E86A4}"/>
              </a:ext>
            </a:extLst>
          </p:cNvPr>
          <p:cNvSpPr/>
          <p:nvPr/>
        </p:nvSpPr>
        <p:spPr>
          <a:xfrm>
            <a:off x="8012704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26BF28-4B34-0514-7B53-C9AC2B1556FD}"/>
              </a:ext>
            </a:extLst>
          </p:cNvPr>
          <p:cNvSpPr/>
          <p:nvPr/>
        </p:nvSpPr>
        <p:spPr>
          <a:xfrm>
            <a:off x="8966801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A3AD8-242A-307A-6645-C14D1FB1AC27}"/>
              </a:ext>
            </a:extLst>
          </p:cNvPr>
          <p:cNvSpPr/>
          <p:nvPr/>
        </p:nvSpPr>
        <p:spPr>
          <a:xfrm>
            <a:off x="9920898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11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BAA00B-F79B-C40F-4E3F-3440AD180CCE}"/>
              </a:ext>
            </a:extLst>
          </p:cNvPr>
          <p:cNvSpPr/>
          <p:nvPr/>
        </p:nvSpPr>
        <p:spPr>
          <a:xfrm>
            <a:off x="10875000" y="1093076"/>
            <a:ext cx="936000" cy="2510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bg1"/>
                </a:solidFill>
                <a:latin typeface="Graphik" panose="020B0503030202060203" pitchFamily="34" charset="0"/>
              </a:rPr>
              <a:t>Month 12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8B624F-BE89-7D6C-4C6D-7D628F8A59BE}"/>
              </a:ext>
            </a:extLst>
          </p:cNvPr>
          <p:cNvSpPr/>
          <p:nvPr/>
        </p:nvSpPr>
        <p:spPr>
          <a:xfrm>
            <a:off x="379927" y="1387365"/>
            <a:ext cx="1857129" cy="430886"/>
          </a:xfrm>
          <a:prstGeom prst="rect">
            <a:avLst/>
          </a:prstGeom>
          <a:solidFill>
            <a:srgbClr val="74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Tool discovery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48467F-4539-91E5-E0A1-6D13B25D07B1}"/>
              </a:ext>
            </a:extLst>
          </p:cNvPr>
          <p:cNvSpPr/>
          <p:nvPr/>
        </p:nvSpPr>
        <p:spPr>
          <a:xfrm>
            <a:off x="6110284" y="1387365"/>
            <a:ext cx="1857129" cy="430886"/>
          </a:xfrm>
          <a:prstGeom prst="rect">
            <a:avLst/>
          </a:prstGeom>
          <a:solidFill>
            <a:srgbClr val="936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Beta Development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1A7842-FBCF-FA18-275F-7BE19D0EF2FD}"/>
              </a:ext>
            </a:extLst>
          </p:cNvPr>
          <p:cNvSpPr/>
          <p:nvPr/>
        </p:nvSpPr>
        <p:spPr>
          <a:xfrm>
            <a:off x="9930523" y="1387365"/>
            <a:ext cx="1857129" cy="430886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Pre-Launch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DE0D5C8-3780-FFD0-C268-5AD536AE8C7F}"/>
              </a:ext>
            </a:extLst>
          </p:cNvPr>
          <p:cNvSpPr/>
          <p:nvPr/>
        </p:nvSpPr>
        <p:spPr>
          <a:xfrm>
            <a:off x="379927" y="2060139"/>
            <a:ext cx="409563" cy="175941"/>
          </a:xfrm>
          <a:prstGeom prst="roundRect">
            <a:avLst>
              <a:gd name="adj" fmla="val 50000"/>
            </a:avLst>
          </a:prstGeom>
          <a:solidFill>
            <a:srgbClr val="745EFF">
              <a:alpha val="26000"/>
            </a:srgbClr>
          </a:solidFill>
          <a:ln w="19050">
            <a:solidFill>
              <a:srgbClr val="745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F2A04B-432B-C2FC-8DDF-C93C544C454B}"/>
              </a:ext>
            </a:extLst>
          </p:cNvPr>
          <p:cNvSpPr/>
          <p:nvPr/>
        </p:nvSpPr>
        <p:spPr>
          <a:xfrm>
            <a:off x="379927" y="2391405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745EFF">
              <a:alpha val="26000"/>
            </a:srgbClr>
          </a:solidFill>
          <a:ln w="19050">
            <a:solidFill>
              <a:srgbClr val="745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31C2BFE-A8C2-593A-FEC2-A96E83B69B37}"/>
              </a:ext>
            </a:extLst>
          </p:cNvPr>
          <p:cNvSpPr/>
          <p:nvPr/>
        </p:nvSpPr>
        <p:spPr>
          <a:xfrm>
            <a:off x="2270837" y="2722671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745EFF">
              <a:alpha val="26000"/>
            </a:srgbClr>
          </a:solidFill>
          <a:ln w="19050">
            <a:solidFill>
              <a:srgbClr val="745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48A417D-C406-ABEB-D798-A63920F36804}"/>
              </a:ext>
            </a:extLst>
          </p:cNvPr>
          <p:cNvSpPr/>
          <p:nvPr/>
        </p:nvSpPr>
        <p:spPr>
          <a:xfrm>
            <a:off x="2270837" y="3053937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745EFF">
              <a:alpha val="26000"/>
            </a:srgbClr>
          </a:solidFill>
          <a:ln w="19050">
            <a:solidFill>
              <a:srgbClr val="745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FC0A957-9935-0696-A372-5D41C434A84F}"/>
              </a:ext>
            </a:extLst>
          </p:cNvPr>
          <p:cNvSpPr/>
          <p:nvPr/>
        </p:nvSpPr>
        <p:spPr>
          <a:xfrm>
            <a:off x="4188232" y="3385203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745EFF">
              <a:alpha val="26000"/>
            </a:srgbClr>
          </a:solidFill>
          <a:ln w="19050">
            <a:solidFill>
              <a:srgbClr val="745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115A786-F25A-EF56-FCF6-77E6539F0C50}"/>
              </a:ext>
            </a:extLst>
          </p:cNvPr>
          <p:cNvSpPr/>
          <p:nvPr/>
        </p:nvSpPr>
        <p:spPr>
          <a:xfrm>
            <a:off x="6093487" y="3716469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9365F9">
              <a:alpha val="26000"/>
            </a:srgbClr>
          </a:solidFill>
          <a:ln w="19050">
            <a:solidFill>
              <a:srgbClr val="9365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4741654-A7BA-B3DE-33B7-116BAC8443E8}"/>
              </a:ext>
            </a:extLst>
          </p:cNvPr>
          <p:cNvSpPr/>
          <p:nvPr/>
        </p:nvSpPr>
        <p:spPr>
          <a:xfrm>
            <a:off x="6093487" y="4047735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9365F9">
              <a:alpha val="26000"/>
            </a:srgbClr>
          </a:solidFill>
          <a:ln w="19050">
            <a:solidFill>
              <a:srgbClr val="9365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20B694D-6A34-D620-4A4B-2BB7DDE54457}"/>
              </a:ext>
            </a:extLst>
          </p:cNvPr>
          <p:cNvSpPr/>
          <p:nvPr/>
        </p:nvSpPr>
        <p:spPr>
          <a:xfrm>
            <a:off x="7985787" y="4379001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CC00FF">
              <a:alpha val="26000"/>
            </a:srgbClr>
          </a:solidFill>
          <a:ln w="19050">
            <a:solidFill>
              <a:srgbClr val="CC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D75094-05CD-5CFD-0979-7E1AFCF7E47D}"/>
              </a:ext>
            </a:extLst>
          </p:cNvPr>
          <p:cNvSpPr/>
          <p:nvPr/>
        </p:nvSpPr>
        <p:spPr>
          <a:xfrm>
            <a:off x="9905720" y="4710267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CC00FF">
              <a:alpha val="26000"/>
            </a:srgbClr>
          </a:solidFill>
          <a:ln w="19050">
            <a:solidFill>
              <a:srgbClr val="CC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BF305AF-F863-5523-C618-CA8B837CD612}"/>
              </a:ext>
            </a:extLst>
          </p:cNvPr>
          <p:cNvSpPr/>
          <p:nvPr/>
        </p:nvSpPr>
        <p:spPr>
          <a:xfrm>
            <a:off x="9905720" y="5041533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CC00FF">
              <a:alpha val="26000"/>
            </a:srgbClr>
          </a:solidFill>
          <a:ln w="19050">
            <a:solidFill>
              <a:srgbClr val="CC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EE8C355-4CE2-9D73-B435-22583061855F}"/>
              </a:ext>
            </a:extLst>
          </p:cNvPr>
          <p:cNvSpPr/>
          <p:nvPr/>
        </p:nvSpPr>
        <p:spPr>
          <a:xfrm>
            <a:off x="9905720" y="5372802"/>
            <a:ext cx="1881932" cy="175941"/>
          </a:xfrm>
          <a:prstGeom prst="roundRect">
            <a:avLst>
              <a:gd name="adj" fmla="val 50000"/>
            </a:avLst>
          </a:prstGeom>
          <a:solidFill>
            <a:srgbClr val="CC00FF">
              <a:alpha val="26000"/>
            </a:srgbClr>
          </a:solidFill>
          <a:ln w="19050">
            <a:solidFill>
              <a:srgbClr val="CC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>
              <a:latin typeface="Graphik" panose="020B050303020206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7C3AE4-96CC-4C92-D917-A55992659B62}"/>
              </a:ext>
            </a:extLst>
          </p:cNvPr>
          <p:cNvSpPr/>
          <p:nvPr/>
        </p:nvSpPr>
        <p:spPr>
          <a:xfrm>
            <a:off x="4879966" y="6022828"/>
            <a:ext cx="1200087" cy="346185"/>
          </a:xfrm>
          <a:prstGeom prst="rect">
            <a:avLst/>
          </a:prstGeom>
          <a:solidFill>
            <a:srgbClr val="74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Graphik" panose="020B0503030202060203" pitchFamily="34" charset="0"/>
              </a:rPr>
              <a:t>Alpha release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48F654C-A84D-C5FE-CC88-06C813E4C0B0}"/>
              </a:ext>
            </a:extLst>
          </p:cNvPr>
          <p:cNvSpPr/>
          <p:nvPr/>
        </p:nvSpPr>
        <p:spPr>
          <a:xfrm>
            <a:off x="6777660" y="6022828"/>
            <a:ext cx="1200087" cy="346185"/>
          </a:xfrm>
          <a:prstGeom prst="rect">
            <a:avLst/>
          </a:prstGeom>
          <a:solidFill>
            <a:srgbClr val="936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Graphik" panose="020B0503030202060203" pitchFamily="34" charset="0"/>
              </a:rPr>
              <a:t>Beta release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909F25-1D7B-7028-E045-1609962609CA}"/>
              </a:ext>
            </a:extLst>
          </p:cNvPr>
          <p:cNvSpPr/>
          <p:nvPr/>
        </p:nvSpPr>
        <p:spPr>
          <a:xfrm>
            <a:off x="10607357" y="6022828"/>
            <a:ext cx="1200087" cy="34618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latin typeface="Graphik" panose="020B0503030202060203" pitchFamily="34" charset="0"/>
              </a:rPr>
              <a:t>First users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8380E5-D62F-1C68-3889-E6874DF9BACF}"/>
              </a:ext>
            </a:extLst>
          </p:cNvPr>
          <p:cNvSpPr txBox="1"/>
          <p:nvPr/>
        </p:nvSpPr>
        <p:spPr>
          <a:xfrm>
            <a:off x="905605" y="2053738"/>
            <a:ext cx="1248294" cy="1846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BFBFF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 b="1"/>
              <a:t>Project  set up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058994-6004-7775-FBCF-F5AEFC4BBACC}"/>
              </a:ext>
            </a:extLst>
          </p:cNvPr>
          <p:cNvSpPr txBox="1"/>
          <p:nvPr/>
        </p:nvSpPr>
        <p:spPr>
          <a:xfrm>
            <a:off x="2320747" y="2373204"/>
            <a:ext cx="2075552" cy="18466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BFBFF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Technology stack decision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3056C3-A2EB-121C-3D99-9161B0AE828A}"/>
              </a:ext>
            </a:extLst>
          </p:cNvPr>
          <p:cNvSpPr txBox="1"/>
          <p:nvPr/>
        </p:nvSpPr>
        <p:spPr>
          <a:xfrm>
            <a:off x="4228475" y="2703556"/>
            <a:ext cx="1817196" cy="184666"/>
          </a:xfrm>
          <a:prstGeom prst="rect">
            <a:avLst/>
          </a:prstGeom>
          <a:gradFill flip="none" rotWithShape="1">
            <a:gsLst>
              <a:gs pos="0">
                <a:srgbClr val="FBFAFF"/>
              </a:gs>
              <a:gs pos="100000">
                <a:srgbClr val="F3F1FE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UX/UI design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CA16FF-1D6D-BB5E-74CF-1A71FBE20CDF}"/>
              </a:ext>
            </a:extLst>
          </p:cNvPr>
          <p:cNvSpPr txBox="1"/>
          <p:nvPr/>
        </p:nvSpPr>
        <p:spPr>
          <a:xfrm>
            <a:off x="4228473" y="3033908"/>
            <a:ext cx="1471245" cy="184666"/>
          </a:xfrm>
          <a:prstGeom prst="rect">
            <a:avLst/>
          </a:prstGeom>
          <a:gradFill flip="none" rotWithShape="1">
            <a:gsLst>
              <a:gs pos="0">
                <a:srgbClr val="FBFAFF"/>
              </a:gs>
              <a:gs pos="100000">
                <a:srgbClr val="F3F1FE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/>
          <a:p>
            <a:r>
              <a:rPr lang="en-GB" sz="1200">
                <a:latin typeface="Graphik" panose="020B0503030202060203" pitchFamily="34" charset="0"/>
              </a:rPr>
              <a:t>Architecture design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C7F32F-5BC6-7E84-01B2-092BEDBB7654}"/>
              </a:ext>
            </a:extLst>
          </p:cNvPr>
          <p:cNvSpPr txBox="1"/>
          <p:nvPr/>
        </p:nvSpPr>
        <p:spPr>
          <a:xfrm>
            <a:off x="6139379" y="3364260"/>
            <a:ext cx="2219984" cy="184666"/>
          </a:xfrm>
          <a:prstGeom prst="rect">
            <a:avLst/>
          </a:prstGeom>
          <a:gradFill flip="none" rotWithShape="1">
            <a:gsLst>
              <a:gs pos="0">
                <a:srgbClr val="F2F0FE"/>
              </a:gs>
              <a:gs pos="100000">
                <a:srgbClr val="F1EFFE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Prototype development (MVP)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688A3A-BCC7-95DD-0E98-DDCED9749026}"/>
              </a:ext>
            </a:extLst>
          </p:cNvPr>
          <p:cNvSpPr txBox="1"/>
          <p:nvPr/>
        </p:nvSpPr>
        <p:spPr>
          <a:xfrm>
            <a:off x="8091550" y="3694612"/>
            <a:ext cx="1836000" cy="184666"/>
          </a:xfrm>
          <a:prstGeom prst="rect">
            <a:avLst/>
          </a:prstGeom>
          <a:gradFill flip="none" rotWithShape="1">
            <a:gsLst>
              <a:gs pos="0">
                <a:srgbClr val="F1EFFD"/>
              </a:gs>
              <a:gs pos="100000">
                <a:srgbClr val="F0EFFD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Alpha internal testing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505D1F-04F3-62CD-87A4-787464CFF572}"/>
              </a:ext>
            </a:extLst>
          </p:cNvPr>
          <p:cNvSpPr txBox="1"/>
          <p:nvPr/>
        </p:nvSpPr>
        <p:spPr>
          <a:xfrm>
            <a:off x="8091551" y="4024964"/>
            <a:ext cx="1692000" cy="184666"/>
          </a:xfrm>
          <a:prstGeom prst="rect">
            <a:avLst/>
          </a:prstGeom>
          <a:gradFill flip="none" rotWithShape="1">
            <a:gsLst>
              <a:gs pos="0">
                <a:srgbClr val="F1EFFD"/>
              </a:gs>
              <a:gs pos="100000">
                <a:srgbClr val="F0EFFD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Iteration &amp; refinements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E95408-9246-33F3-7C52-605F71A110FA}"/>
              </a:ext>
            </a:extLst>
          </p:cNvPr>
          <p:cNvSpPr txBox="1"/>
          <p:nvPr/>
        </p:nvSpPr>
        <p:spPr>
          <a:xfrm>
            <a:off x="9942820" y="4297566"/>
            <a:ext cx="2060491" cy="369332"/>
          </a:xfrm>
          <a:prstGeom prst="rect">
            <a:avLst/>
          </a:prstGeom>
          <a:gradFill flip="none" rotWithShape="1">
            <a:gsLst>
              <a:gs pos="0">
                <a:srgbClr val="F1EFFC"/>
              </a:gs>
              <a:gs pos="100000">
                <a:srgbClr val="F3F1FC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r>
              <a:rPr lang="en-GB"/>
              <a:t>Unit and user acceptance testing (Beta)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6D81093-B858-FD00-8D92-8562C9072EF0}"/>
              </a:ext>
            </a:extLst>
          </p:cNvPr>
          <p:cNvSpPr txBox="1"/>
          <p:nvPr/>
        </p:nvSpPr>
        <p:spPr>
          <a:xfrm>
            <a:off x="8008743" y="4685668"/>
            <a:ext cx="1738808" cy="184666"/>
          </a:xfrm>
          <a:prstGeom prst="rect">
            <a:avLst/>
          </a:prstGeom>
          <a:gradFill flip="none" rotWithShape="1">
            <a:gsLst>
              <a:gs pos="0">
                <a:srgbClr val="F1EFFD"/>
              </a:gs>
              <a:gs pos="100000">
                <a:srgbClr val="F0EFFD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pPr algn="r"/>
            <a:r>
              <a:rPr lang="en-GB"/>
              <a:t>Launch preparation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438CC-A7A6-EE4A-C6E8-C439C11B959D}"/>
              </a:ext>
            </a:extLst>
          </p:cNvPr>
          <p:cNvSpPr txBox="1"/>
          <p:nvPr/>
        </p:nvSpPr>
        <p:spPr>
          <a:xfrm>
            <a:off x="8091551" y="5016020"/>
            <a:ext cx="1656000" cy="184666"/>
          </a:xfrm>
          <a:prstGeom prst="rect">
            <a:avLst/>
          </a:prstGeom>
          <a:gradFill flip="none" rotWithShape="1">
            <a:gsLst>
              <a:gs pos="0">
                <a:srgbClr val="F1EFFD"/>
              </a:gs>
              <a:gs pos="100000">
                <a:srgbClr val="F0EFFD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pPr algn="r"/>
            <a:r>
              <a:rPr lang="en-GB"/>
              <a:t>Final refinements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5EA4012-7BD2-A4AC-1A2E-FB5E5ACB579D}"/>
              </a:ext>
            </a:extLst>
          </p:cNvPr>
          <p:cNvSpPr txBox="1"/>
          <p:nvPr/>
        </p:nvSpPr>
        <p:spPr>
          <a:xfrm>
            <a:off x="8091551" y="5346372"/>
            <a:ext cx="1656000" cy="184666"/>
          </a:xfrm>
          <a:prstGeom prst="rect">
            <a:avLst/>
          </a:prstGeom>
          <a:gradFill flip="none" rotWithShape="1">
            <a:gsLst>
              <a:gs pos="0">
                <a:srgbClr val="F1EFFD"/>
              </a:gs>
              <a:gs pos="100000">
                <a:srgbClr val="F0EFFD"/>
              </a:gs>
            </a:gsLst>
            <a:lin ang="0" scaled="0"/>
            <a:tileRect/>
          </a:gra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Graphik" panose="020B0503030202060203" pitchFamily="34" charset="0"/>
              </a:defRPr>
            </a:lvl1pPr>
          </a:lstStyle>
          <a:p>
            <a:pPr algn="r"/>
            <a:r>
              <a:rPr lang="en-GB"/>
              <a:t>GTM strategy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D888D-BBC0-8D27-E925-B2155C45FC6B}"/>
              </a:ext>
            </a:extLst>
          </p:cNvPr>
          <p:cNvSpPr/>
          <p:nvPr/>
        </p:nvSpPr>
        <p:spPr>
          <a:xfrm>
            <a:off x="2290046" y="1387365"/>
            <a:ext cx="1857129" cy="430886"/>
          </a:xfrm>
          <a:prstGeom prst="rect">
            <a:avLst/>
          </a:prstGeom>
          <a:solidFill>
            <a:srgbClr val="74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FB428-195F-C1A5-40A4-8EFA8030A42A}"/>
              </a:ext>
            </a:extLst>
          </p:cNvPr>
          <p:cNvSpPr/>
          <p:nvPr/>
        </p:nvSpPr>
        <p:spPr>
          <a:xfrm>
            <a:off x="4200165" y="1387365"/>
            <a:ext cx="1857129" cy="430886"/>
          </a:xfrm>
          <a:prstGeom prst="rect">
            <a:avLst/>
          </a:prstGeom>
          <a:solidFill>
            <a:srgbClr val="745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Alpha 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80B52-F74B-9DA7-9EBF-306677BED10D}"/>
              </a:ext>
            </a:extLst>
          </p:cNvPr>
          <p:cNvSpPr/>
          <p:nvPr/>
        </p:nvSpPr>
        <p:spPr>
          <a:xfrm>
            <a:off x="8020403" y="1387365"/>
            <a:ext cx="1857129" cy="430886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Graphik" panose="020B050303020206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925782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0AAAE6A5-A320-45BD-B396-08B8A6FB0380}" vid="{34FCC4C4-B9AB-4F6A-9DFC-C46F8F738C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Widescreen</PresentationFormat>
  <Paragraphs>93</Paragraphs>
  <Slides>11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Graphik</vt:lpstr>
      <vt:lpstr>Graphik Semibold</vt:lpstr>
      <vt:lpstr>Roboto</vt:lpstr>
      <vt:lpstr>Office Theme</vt:lpstr>
      <vt:lpstr>1_Accenture 2020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THEMIS</dc:title>
  <dc:creator>Badessi, Luca</dc:creator>
  <cp:lastModifiedBy>De Angelis, Luca</cp:lastModifiedBy>
  <cp:revision>2</cp:revision>
  <dcterms:created xsi:type="dcterms:W3CDTF">2024-03-05T13:38:30Z</dcterms:created>
  <dcterms:modified xsi:type="dcterms:W3CDTF">2025-11-08T12:10:28Z</dcterms:modified>
</cp:coreProperties>
</file>